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4"/>
  </p:sldMasterIdLst>
  <p:notesMasterIdLst>
    <p:notesMasterId r:id="rId19"/>
  </p:notesMasterIdLst>
  <p:sldIdLst>
    <p:sldId id="256" r:id="rId5"/>
    <p:sldId id="2147475359" r:id="rId6"/>
    <p:sldId id="2147475360" r:id="rId7"/>
    <p:sldId id="2147475361" r:id="rId8"/>
    <p:sldId id="2147475362" r:id="rId9"/>
    <p:sldId id="2147475363" r:id="rId10"/>
    <p:sldId id="2147475374" r:id="rId11"/>
    <p:sldId id="2147475364" r:id="rId12"/>
    <p:sldId id="2147475366" r:id="rId13"/>
    <p:sldId id="2147475367" r:id="rId14"/>
    <p:sldId id="2147475368" r:id="rId15"/>
    <p:sldId id="2147475373" r:id="rId16"/>
    <p:sldId id="2147475369" r:id="rId17"/>
    <p:sldId id="2147475375"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8A3E21-3CB5-336C-6981-7F922C919C33}" name="西田 敏教" initials="西敏" userId="S::toshinori.nishida@govtechtokyo.or.jp::39fac000-f78b-40e0-9726-a21552dfeedf" providerId="AD"/>
  <p188:author id="{57B20D23-D799-1C39-4EC0-138064105202}" name="斎藤　圭司（TAIMS）" initials="斎藤" userId="S::keiji_1_saitou_member.metro.tokyo.jp#ext#@tokyogovtech.onmicrosoft.com::39e3c853-ee43-4646-bb2e-f620aaf5b65c" providerId="AD"/>
  <p188:author id="{18E50928-6D7F-81E0-A6D2-FF6338EDC7AD}" name="橋本 淳一" initials="淳橋" userId="S::junichi.hashimoto@govtechtokyo.or.jp::4505d944-21e4-4bf1-b994-be1ed77972cb" providerId="AD"/>
  <p188:author id="{E00DDF38-86DD-40B7-3997-7BB27FF1C624}" name="高下　寛之" initials="寛高" userId="S::T0532028@taims.metro.tokyo.jp::c4dd929e-82be-4f76-868f-e9398358a4ab" providerId="AD"/>
  <p188:author id="{0654AA6C-0129-CE6D-1750-C8EFE26C4EB9}" name="畠本 智彰" initials="畠智" userId="S::tomoaki.hatamoto@govtechtokyo.or.jp::5e497bda-cb6b-434e-b065-5618f313ee59" providerId="AD"/>
  <p188:author id="{59361A9B-6B51-CD64-3678-A9E71F80E31E}" name="渡邊 玲央" initials="渡玲" userId="S::leo.watanabe@govtechtokyo.or.jp::9b0cde6a-c8d3-4733-821e-975cc062d31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567"/>
    <a:srgbClr val="404040"/>
    <a:srgbClr val="F8F0DB"/>
    <a:srgbClr val="088B88"/>
    <a:srgbClr val="FB8955"/>
    <a:srgbClr val="0ABAB5"/>
    <a:srgbClr val="E8F8F6"/>
    <a:srgbClr val="F6FCFB"/>
    <a:srgbClr val="4B4B4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55" autoAdjust="0"/>
    <p:restoredTop sz="95026" autoAdjust="0"/>
  </p:normalViewPr>
  <p:slideViewPr>
    <p:cSldViewPr snapToGrid="0">
      <p:cViewPr varScale="1">
        <p:scale>
          <a:sx n="101" d="100"/>
          <a:sy n="101" d="100"/>
        </p:scale>
        <p:origin x="1098" y="120"/>
      </p:cViewPr>
      <p:guideLst/>
    </p:cSldViewPr>
  </p:slideViewPr>
  <p:notesTextViewPr>
    <p:cViewPr>
      <p:scale>
        <a:sx n="1" d="1"/>
        <a:sy n="1" d="1"/>
      </p:scale>
      <p:origin x="0" y="0"/>
    </p:cViewPr>
  </p:notesTextViewPr>
  <p:notesViewPr>
    <p:cSldViewPr snapToGrid="0">
      <p:cViewPr>
        <p:scale>
          <a:sx n="1" d="2"/>
          <a:sy n="1" d="2"/>
        </p:scale>
        <p:origin x="3403" y="3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74C2B5-B045-4992-912E-F7BC34952DCE}" type="datetimeFigureOut">
              <a:rPr kumimoji="1" lang="ja-JP" altLang="en-US" smtClean="0"/>
              <a:t>2026/5/13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14B926-8647-48FA-AA8F-C8FD43642DBD}" type="slidenum">
              <a:rPr kumimoji="1" lang="ja-JP" altLang="en-US" smtClean="0"/>
              <a:t>‹#›</a:t>
            </a:fld>
            <a:endParaRPr kumimoji="1" lang="ja-JP" altLang="en-US"/>
          </a:p>
        </p:txBody>
      </p:sp>
    </p:spTree>
    <p:extLst>
      <p:ext uri="{BB962C8B-B14F-4D97-AF65-F5344CB8AC3E}">
        <p14:creationId xmlns:p14="http://schemas.microsoft.com/office/powerpoint/2010/main" val="1012745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71BDD-A394-F9E6-DDA5-B8059BCF17F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F06FCED-E413-BD6B-66C4-AFCDC47E3CFE}"/>
              </a:ext>
            </a:extLst>
          </p:cNvPr>
          <p:cNvSpPr>
            <a:spLocks noGrp="1"/>
          </p:cNvSpPr>
          <p:nvPr>
            <p:ph type="dt" sz="half" idx="10"/>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F819FF1F-7EA2-2675-58C6-DDBF0D46964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6891047-C7B8-398A-8F3E-998875888EC0}"/>
              </a:ext>
            </a:extLst>
          </p:cNvPr>
          <p:cNvSpPr>
            <a:spLocks noGrp="1"/>
          </p:cNvSpPr>
          <p:nvPr>
            <p:ph type="sldNum" sz="quarter" idx="12"/>
          </p:nvPr>
        </p:nvSpPr>
        <p:spPr/>
        <p:txBody>
          <a:bodyPr/>
          <a:lstStyle/>
          <a:p>
            <a:fld id="{47CE1B9D-ECF1-40A6-9741-619C7E3ED3FB}" type="slidenum">
              <a:rPr lang="ja-JP" altLang="en-US" smtClean="0"/>
              <a:pPr/>
              <a:t>‹#›</a:t>
            </a:fld>
            <a:endParaRPr lang="ja-JP" altLang="en-US"/>
          </a:p>
        </p:txBody>
      </p:sp>
    </p:spTree>
    <p:extLst>
      <p:ext uri="{BB962C8B-B14F-4D97-AF65-F5344CB8AC3E}">
        <p14:creationId xmlns:p14="http://schemas.microsoft.com/office/powerpoint/2010/main" val="243400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メインスライド4">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11707503" y="6517652"/>
            <a:ext cx="530630" cy="365125"/>
          </a:xfrm>
        </p:spPr>
        <p:txBody>
          <a:bodyPr/>
          <a:lstStyle>
            <a:lvl1pPr algn="ctr">
              <a:defRPr sz="1400">
                <a:solidFill>
                  <a:schemeClr val="tx2"/>
                </a:solidFill>
              </a:defRPr>
            </a:lvl1pPr>
          </a:lstStyle>
          <a:p>
            <a:fld id="{47CE1B9D-ECF1-40A6-9741-619C7E3ED3FB}" type="slidenum">
              <a:rPr lang="ja-JP" altLang="en-US" smtClean="0"/>
              <a:pPr/>
              <a:t>‹#›</a:t>
            </a:fld>
            <a:endParaRPr lang="ja-JP" altLang="en-US" sz="1400"/>
          </a:p>
        </p:txBody>
      </p:sp>
      <p:sp>
        <p:nvSpPr>
          <p:cNvPr id="9" name="テキスト プレースホルダー 8">
            <a:extLst>
              <a:ext uri="{FF2B5EF4-FFF2-40B4-BE49-F238E27FC236}">
                <a16:creationId xmlns:a16="http://schemas.microsoft.com/office/drawing/2014/main" id="{5A1A945E-2BD9-493C-A47A-9ABD17245A2B}"/>
              </a:ext>
            </a:extLst>
          </p:cNvPr>
          <p:cNvSpPr>
            <a:spLocks noGrp="1"/>
          </p:cNvSpPr>
          <p:nvPr>
            <p:ph type="body" sz="quarter" idx="15"/>
          </p:nvPr>
        </p:nvSpPr>
        <p:spPr>
          <a:xfrm>
            <a:off x="438828" y="758758"/>
            <a:ext cx="11314344" cy="5816668"/>
          </a:xfrm>
        </p:spPr>
        <p:txBody>
          <a:bodyPr>
            <a:normAutofit/>
          </a:bodyPr>
          <a:lstStyle>
            <a:lvl1pPr>
              <a:lnSpc>
                <a:spcPct val="150000"/>
              </a:lnSpc>
              <a:spcBef>
                <a:spcPts val="0"/>
              </a:spcBef>
              <a:defRPr sz="1800" b="0" spc="50" baseline="0">
                <a:solidFill>
                  <a:schemeClr val="tx2"/>
                </a:solidFill>
                <a:latin typeface="+mn-lt"/>
              </a:defRPr>
            </a:lvl1pPr>
            <a:lvl2pPr>
              <a:lnSpc>
                <a:spcPct val="150000"/>
              </a:lnSpc>
              <a:spcBef>
                <a:spcPts val="0"/>
              </a:spcBef>
              <a:defRPr sz="1800" b="0" spc="50" baseline="0">
                <a:solidFill>
                  <a:schemeClr val="tx2"/>
                </a:solidFill>
                <a:latin typeface="+mn-lt"/>
              </a:defRPr>
            </a:lvl2pPr>
            <a:lvl3pPr>
              <a:lnSpc>
                <a:spcPct val="150000"/>
              </a:lnSpc>
              <a:spcBef>
                <a:spcPts val="0"/>
              </a:spcBef>
              <a:defRPr sz="1800" b="0" spc="50" baseline="0">
                <a:solidFill>
                  <a:schemeClr val="tx2"/>
                </a:solidFill>
                <a:latin typeface="+mn-lt"/>
              </a:defRPr>
            </a:lvl3pPr>
            <a:lvl4pPr>
              <a:lnSpc>
                <a:spcPct val="150000"/>
              </a:lnSpc>
              <a:spcBef>
                <a:spcPts val="0"/>
              </a:spcBef>
              <a:defRPr sz="1800" b="0" spc="50" baseline="0">
                <a:solidFill>
                  <a:schemeClr val="tx2"/>
                </a:solidFill>
                <a:latin typeface="+mn-lt"/>
              </a:defRPr>
            </a:lvl4pPr>
            <a:lvl5pPr>
              <a:lnSpc>
                <a:spcPct val="150000"/>
              </a:lnSpc>
              <a:spcBef>
                <a:spcPts val="0"/>
              </a:spcBef>
              <a:defRPr sz="1800" b="0" spc="50" baseline="0">
                <a:solidFill>
                  <a:schemeClr val="tx2"/>
                </a:solidFill>
                <a:latin typeface="+mn-lt"/>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テキスト ボックス 1">
            <a:extLst>
              <a:ext uri="{FF2B5EF4-FFF2-40B4-BE49-F238E27FC236}">
                <a16:creationId xmlns:a16="http://schemas.microsoft.com/office/drawing/2014/main" id="{B1CBA31D-0F2E-4E4A-81F0-E8DB3210E45B}"/>
              </a:ext>
            </a:extLst>
          </p:cNvPr>
          <p:cNvSpPr txBox="1"/>
          <p:nvPr/>
        </p:nvSpPr>
        <p:spPr>
          <a:xfrm>
            <a:off x="27993" y="6575425"/>
            <a:ext cx="3978653" cy="246221"/>
          </a:xfrm>
          <a:prstGeom prst="rect">
            <a:avLst/>
          </a:prstGeom>
          <a:noFill/>
        </p:spPr>
        <p:txBody>
          <a:bodyPr wrap="none" rtlCol="0">
            <a:spAutoFit/>
          </a:bodyPr>
          <a:lstStyle/>
          <a:p>
            <a:r>
              <a:rPr kumimoji="1" lang="en-US" altLang="ja-JP" sz="1000" b="0" spc="60" baseline="0" dirty="0">
                <a:solidFill>
                  <a:schemeClr val="accent1">
                    <a:lumMod val="75000"/>
                  </a:schemeClr>
                </a:solidFill>
                <a:latin typeface="Yu Gothic UI" panose="020B0500000000000000" pitchFamily="50" charset="-128"/>
                <a:ea typeface="Yu Gothic UI" panose="020B0500000000000000" pitchFamily="50" charset="-128"/>
              </a:rPr>
              <a:t>Tokyo Metropolitan Government Bureau of </a:t>
            </a:r>
            <a:r>
              <a:rPr kumimoji="1" lang="en-US" altLang="ja-JP" sz="1000" b="1" spc="60" baseline="0" dirty="0">
                <a:solidFill>
                  <a:schemeClr val="accent1">
                    <a:lumMod val="75000"/>
                  </a:schemeClr>
                </a:solidFill>
                <a:latin typeface="Yu Gothic UI" panose="020B0500000000000000" pitchFamily="50" charset="-128"/>
                <a:ea typeface="Yu Gothic UI" panose="020B0500000000000000" pitchFamily="50" charset="-128"/>
              </a:rPr>
              <a:t>Digital Services</a:t>
            </a:r>
            <a:endParaRPr kumimoji="1" lang="ja-JP" altLang="en-US" sz="1000" b="1" spc="60" baseline="0" dirty="0">
              <a:solidFill>
                <a:schemeClr val="accent1">
                  <a:lumMod val="75000"/>
                </a:schemeClr>
              </a:solidFill>
              <a:latin typeface="Yu Gothic UI" panose="020B0500000000000000" pitchFamily="50" charset="-128"/>
              <a:ea typeface="Yu Gothic UI" panose="020B0500000000000000" pitchFamily="50" charset="-128"/>
            </a:endParaRPr>
          </a:p>
        </p:txBody>
      </p:sp>
      <p:sp>
        <p:nvSpPr>
          <p:cNvPr id="6" name="コンテンツ プレースホルダー 8">
            <a:extLst>
              <a:ext uri="{FF2B5EF4-FFF2-40B4-BE49-F238E27FC236}">
                <a16:creationId xmlns:a16="http://schemas.microsoft.com/office/drawing/2014/main" id="{832D3D8A-0DDE-4382-AC54-AC50D601D0CB}"/>
              </a:ext>
            </a:extLst>
          </p:cNvPr>
          <p:cNvSpPr>
            <a:spLocks noGrp="1"/>
          </p:cNvSpPr>
          <p:nvPr>
            <p:ph sz="quarter" idx="13" hasCustomPrompt="1"/>
          </p:nvPr>
        </p:nvSpPr>
        <p:spPr>
          <a:xfrm>
            <a:off x="132394" y="220010"/>
            <a:ext cx="11620800" cy="298800"/>
          </a:xfrm>
        </p:spPr>
        <p:txBody>
          <a:bodyPr anchor="ctr">
            <a:noAutofit/>
          </a:bodyPr>
          <a:lstStyle>
            <a:lvl1pPr marL="0" indent="0">
              <a:buNone/>
              <a:defRPr sz="1800" b="1" spc="50" baseline="0">
                <a:solidFill>
                  <a:schemeClr val="tx2"/>
                </a:solidFill>
              </a:defRPr>
            </a:lvl1pPr>
          </a:lstStyle>
          <a:p>
            <a:pPr lvl="0"/>
            <a:r>
              <a:rPr kumimoji="1" lang="ja-JP" altLang="en-US" dirty="0"/>
              <a:t>タイトル　テンプレ②（１行タイトル）</a:t>
            </a:r>
          </a:p>
        </p:txBody>
      </p:sp>
    </p:spTree>
    <p:extLst>
      <p:ext uri="{BB962C8B-B14F-4D97-AF65-F5344CB8AC3E}">
        <p14:creationId xmlns:p14="http://schemas.microsoft.com/office/powerpoint/2010/main" val="3855997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メインスライド4">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11707503" y="6517652"/>
            <a:ext cx="530630" cy="365125"/>
          </a:xfrm>
        </p:spPr>
        <p:txBody>
          <a:bodyPr/>
          <a:lstStyle>
            <a:lvl1pPr algn="ctr">
              <a:defRPr sz="1400">
                <a:solidFill>
                  <a:schemeClr val="tx2"/>
                </a:solidFill>
              </a:defRPr>
            </a:lvl1pPr>
          </a:lstStyle>
          <a:p>
            <a:fld id="{47CE1B9D-ECF1-40A6-9741-619C7E3ED3FB}" type="slidenum">
              <a:rPr lang="ja-JP" altLang="en-US" smtClean="0"/>
              <a:pPr/>
              <a:t>‹#›</a:t>
            </a:fld>
            <a:endParaRPr lang="ja-JP" altLang="en-US" sz="1400"/>
          </a:p>
        </p:txBody>
      </p:sp>
      <p:sp>
        <p:nvSpPr>
          <p:cNvPr id="9" name="テキスト プレースホルダー 8">
            <a:extLst>
              <a:ext uri="{FF2B5EF4-FFF2-40B4-BE49-F238E27FC236}">
                <a16:creationId xmlns:a16="http://schemas.microsoft.com/office/drawing/2014/main" id="{5A1A945E-2BD9-493C-A47A-9ABD17245A2B}"/>
              </a:ext>
            </a:extLst>
          </p:cNvPr>
          <p:cNvSpPr>
            <a:spLocks noGrp="1"/>
          </p:cNvSpPr>
          <p:nvPr>
            <p:ph type="body" sz="quarter" idx="15"/>
          </p:nvPr>
        </p:nvSpPr>
        <p:spPr>
          <a:xfrm>
            <a:off x="438828" y="758758"/>
            <a:ext cx="11314344" cy="5816668"/>
          </a:xfrm>
        </p:spPr>
        <p:txBody>
          <a:bodyPr>
            <a:normAutofit/>
          </a:bodyPr>
          <a:lstStyle>
            <a:lvl1pPr>
              <a:lnSpc>
                <a:spcPct val="150000"/>
              </a:lnSpc>
              <a:spcBef>
                <a:spcPts val="0"/>
              </a:spcBef>
              <a:defRPr sz="1800" b="0" spc="50" baseline="0">
                <a:solidFill>
                  <a:schemeClr val="tx2"/>
                </a:solidFill>
                <a:latin typeface="+mn-lt"/>
              </a:defRPr>
            </a:lvl1pPr>
            <a:lvl2pPr>
              <a:lnSpc>
                <a:spcPct val="150000"/>
              </a:lnSpc>
              <a:spcBef>
                <a:spcPts val="0"/>
              </a:spcBef>
              <a:defRPr sz="1800" b="0" spc="50" baseline="0">
                <a:solidFill>
                  <a:schemeClr val="tx2"/>
                </a:solidFill>
                <a:latin typeface="+mn-lt"/>
              </a:defRPr>
            </a:lvl2pPr>
            <a:lvl3pPr>
              <a:lnSpc>
                <a:spcPct val="150000"/>
              </a:lnSpc>
              <a:spcBef>
                <a:spcPts val="0"/>
              </a:spcBef>
              <a:defRPr sz="1800" b="0" spc="50" baseline="0">
                <a:solidFill>
                  <a:schemeClr val="tx2"/>
                </a:solidFill>
                <a:latin typeface="+mn-lt"/>
              </a:defRPr>
            </a:lvl3pPr>
            <a:lvl4pPr>
              <a:lnSpc>
                <a:spcPct val="150000"/>
              </a:lnSpc>
              <a:spcBef>
                <a:spcPts val="0"/>
              </a:spcBef>
              <a:defRPr sz="1800" b="0" spc="50" baseline="0">
                <a:solidFill>
                  <a:schemeClr val="tx2"/>
                </a:solidFill>
                <a:latin typeface="+mn-lt"/>
              </a:defRPr>
            </a:lvl4pPr>
            <a:lvl5pPr>
              <a:lnSpc>
                <a:spcPct val="150000"/>
              </a:lnSpc>
              <a:spcBef>
                <a:spcPts val="0"/>
              </a:spcBef>
              <a:defRPr sz="1800" b="0" spc="50" baseline="0">
                <a:solidFill>
                  <a:schemeClr val="tx2"/>
                </a:solidFill>
                <a:latin typeface="+mn-lt"/>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テキスト ボックス 1">
            <a:extLst>
              <a:ext uri="{FF2B5EF4-FFF2-40B4-BE49-F238E27FC236}">
                <a16:creationId xmlns:a16="http://schemas.microsoft.com/office/drawing/2014/main" id="{B1CBA31D-0F2E-4E4A-81F0-E8DB3210E45B}"/>
              </a:ext>
            </a:extLst>
          </p:cNvPr>
          <p:cNvSpPr txBox="1"/>
          <p:nvPr/>
        </p:nvSpPr>
        <p:spPr>
          <a:xfrm>
            <a:off x="27993" y="6575425"/>
            <a:ext cx="3978653" cy="246221"/>
          </a:xfrm>
          <a:prstGeom prst="rect">
            <a:avLst/>
          </a:prstGeom>
          <a:noFill/>
        </p:spPr>
        <p:txBody>
          <a:bodyPr wrap="none" rtlCol="0">
            <a:spAutoFit/>
          </a:bodyPr>
          <a:lstStyle/>
          <a:p>
            <a:r>
              <a:rPr kumimoji="1" lang="en-US" altLang="ja-JP" sz="1000" b="0" spc="60" baseline="0" dirty="0">
                <a:solidFill>
                  <a:schemeClr val="bg2"/>
                </a:solidFill>
                <a:latin typeface="Yu Gothic UI" panose="020B0500000000000000" pitchFamily="50" charset="-128"/>
                <a:ea typeface="Yu Gothic UI" panose="020B0500000000000000" pitchFamily="50" charset="-128"/>
              </a:rPr>
              <a:t>Tokyo Metropolitan Government Bureau of </a:t>
            </a:r>
            <a:r>
              <a:rPr kumimoji="1" lang="en-US" altLang="ja-JP" sz="1000" b="1" spc="60" baseline="0" dirty="0">
                <a:solidFill>
                  <a:schemeClr val="bg2"/>
                </a:solidFill>
                <a:latin typeface="Yu Gothic UI" panose="020B0500000000000000" pitchFamily="50" charset="-128"/>
                <a:ea typeface="Yu Gothic UI" panose="020B0500000000000000" pitchFamily="50" charset="-128"/>
              </a:rPr>
              <a:t>Digital Services</a:t>
            </a:r>
            <a:endParaRPr kumimoji="1" lang="ja-JP" altLang="en-US" sz="1000" b="1" spc="60" baseline="0" dirty="0">
              <a:solidFill>
                <a:schemeClr val="bg2"/>
              </a:solidFill>
              <a:latin typeface="Yu Gothic UI" panose="020B0500000000000000" pitchFamily="50" charset="-128"/>
              <a:ea typeface="Yu Gothic UI" panose="020B0500000000000000" pitchFamily="50" charset="-128"/>
            </a:endParaRPr>
          </a:p>
        </p:txBody>
      </p:sp>
      <p:sp>
        <p:nvSpPr>
          <p:cNvPr id="6" name="コンテンツ プレースホルダー 8">
            <a:extLst>
              <a:ext uri="{FF2B5EF4-FFF2-40B4-BE49-F238E27FC236}">
                <a16:creationId xmlns:a16="http://schemas.microsoft.com/office/drawing/2014/main" id="{832D3D8A-0DDE-4382-AC54-AC50D601D0CB}"/>
              </a:ext>
            </a:extLst>
          </p:cNvPr>
          <p:cNvSpPr>
            <a:spLocks noGrp="1"/>
          </p:cNvSpPr>
          <p:nvPr>
            <p:ph sz="quarter" idx="13" hasCustomPrompt="1"/>
          </p:nvPr>
        </p:nvSpPr>
        <p:spPr>
          <a:xfrm>
            <a:off x="132394" y="151914"/>
            <a:ext cx="11620800" cy="396000"/>
          </a:xfrm>
          <a:solidFill>
            <a:schemeClr val="bg2"/>
          </a:solidFill>
        </p:spPr>
        <p:txBody>
          <a:bodyPr tIns="72000" bIns="36000" anchor="ctr">
            <a:noAutofit/>
          </a:bodyPr>
          <a:lstStyle>
            <a:lvl1pPr marL="0" indent="0">
              <a:buNone/>
              <a:defRPr sz="1800" b="1" spc="50" baseline="0">
                <a:solidFill>
                  <a:schemeClr val="bg1"/>
                </a:solidFill>
              </a:defRPr>
            </a:lvl1pPr>
          </a:lstStyle>
          <a:p>
            <a:pPr lvl="0"/>
            <a:r>
              <a:rPr kumimoji="1" lang="ja-JP" altLang="en-US" dirty="0"/>
              <a:t>タイトル　テンプレ③（タイトルバー）</a:t>
            </a:r>
          </a:p>
        </p:txBody>
      </p:sp>
    </p:spTree>
    <p:extLst>
      <p:ext uri="{BB962C8B-B14F-4D97-AF65-F5344CB8AC3E}">
        <p14:creationId xmlns:p14="http://schemas.microsoft.com/office/powerpoint/2010/main" val="3401220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メインスライド4">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5B65AE0-B100-40B2-9C7E-1DFC5B12A09E}"/>
              </a:ext>
            </a:extLst>
          </p:cNvPr>
          <p:cNvSpPr>
            <a:spLocks noGrp="1"/>
          </p:cNvSpPr>
          <p:nvPr>
            <p:ph type="sldNum" sz="quarter" idx="12"/>
          </p:nvPr>
        </p:nvSpPr>
        <p:spPr>
          <a:xfrm>
            <a:off x="11707503" y="6517652"/>
            <a:ext cx="530630" cy="365125"/>
          </a:xfrm>
        </p:spPr>
        <p:txBody>
          <a:bodyPr/>
          <a:lstStyle>
            <a:lvl1pPr algn="ctr">
              <a:defRPr sz="1400">
                <a:solidFill>
                  <a:schemeClr val="tx2"/>
                </a:solidFill>
              </a:defRPr>
            </a:lvl1pPr>
          </a:lstStyle>
          <a:p>
            <a:fld id="{47CE1B9D-ECF1-40A6-9741-619C7E3ED3FB}" type="slidenum">
              <a:rPr lang="ja-JP" altLang="en-US" smtClean="0"/>
              <a:pPr/>
              <a:t>‹#›</a:t>
            </a:fld>
            <a:endParaRPr lang="ja-JP" altLang="en-US" sz="1400"/>
          </a:p>
        </p:txBody>
      </p:sp>
      <p:sp>
        <p:nvSpPr>
          <p:cNvPr id="9" name="テキスト プレースホルダー 8">
            <a:extLst>
              <a:ext uri="{FF2B5EF4-FFF2-40B4-BE49-F238E27FC236}">
                <a16:creationId xmlns:a16="http://schemas.microsoft.com/office/drawing/2014/main" id="{5A1A945E-2BD9-493C-A47A-9ABD17245A2B}"/>
              </a:ext>
            </a:extLst>
          </p:cNvPr>
          <p:cNvSpPr>
            <a:spLocks noGrp="1"/>
          </p:cNvSpPr>
          <p:nvPr>
            <p:ph type="body" sz="quarter" idx="15"/>
          </p:nvPr>
        </p:nvSpPr>
        <p:spPr>
          <a:xfrm>
            <a:off x="438828" y="758758"/>
            <a:ext cx="11314344" cy="5816668"/>
          </a:xfrm>
        </p:spPr>
        <p:txBody>
          <a:bodyPr>
            <a:normAutofit/>
          </a:bodyPr>
          <a:lstStyle>
            <a:lvl1pPr>
              <a:lnSpc>
                <a:spcPct val="150000"/>
              </a:lnSpc>
              <a:spcBef>
                <a:spcPts val="0"/>
              </a:spcBef>
              <a:defRPr sz="1800" b="0" spc="50" baseline="0">
                <a:solidFill>
                  <a:schemeClr val="tx1">
                    <a:lumMod val="75000"/>
                    <a:lumOff val="25000"/>
                  </a:schemeClr>
                </a:solidFill>
                <a:latin typeface="+mn-lt"/>
              </a:defRPr>
            </a:lvl1pPr>
            <a:lvl2pPr>
              <a:lnSpc>
                <a:spcPct val="150000"/>
              </a:lnSpc>
              <a:spcBef>
                <a:spcPts val="0"/>
              </a:spcBef>
              <a:defRPr sz="1800" b="0" spc="50" baseline="0">
                <a:solidFill>
                  <a:schemeClr val="tx1">
                    <a:lumMod val="75000"/>
                    <a:lumOff val="25000"/>
                  </a:schemeClr>
                </a:solidFill>
                <a:latin typeface="+mn-lt"/>
              </a:defRPr>
            </a:lvl2pPr>
            <a:lvl3pPr>
              <a:lnSpc>
                <a:spcPct val="150000"/>
              </a:lnSpc>
              <a:spcBef>
                <a:spcPts val="0"/>
              </a:spcBef>
              <a:defRPr sz="1800" b="0" spc="50" baseline="0">
                <a:solidFill>
                  <a:schemeClr val="tx1">
                    <a:lumMod val="75000"/>
                    <a:lumOff val="25000"/>
                  </a:schemeClr>
                </a:solidFill>
                <a:latin typeface="+mn-lt"/>
              </a:defRPr>
            </a:lvl3pPr>
            <a:lvl4pPr>
              <a:lnSpc>
                <a:spcPct val="150000"/>
              </a:lnSpc>
              <a:spcBef>
                <a:spcPts val="0"/>
              </a:spcBef>
              <a:defRPr sz="1800" b="0" spc="50" baseline="0">
                <a:solidFill>
                  <a:schemeClr val="tx1">
                    <a:lumMod val="75000"/>
                    <a:lumOff val="25000"/>
                  </a:schemeClr>
                </a:solidFill>
                <a:latin typeface="+mn-lt"/>
              </a:defRPr>
            </a:lvl4pPr>
            <a:lvl5pPr>
              <a:lnSpc>
                <a:spcPct val="150000"/>
              </a:lnSpc>
              <a:spcBef>
                <a:spcPts val="0"/>
              </a:spcBef>
              <a:defRPr sz="1800" b="0" spc="50" baseline="0">
                <a:solidFill>
                  <a:schemeClr val="tx1">
                    <a:lumMod val="75000"/>
                    <a:lumOff val="25000"/>
                  </a:schemeClr>
                </a:solidFill>
                <a:latin typeface="+mn-lt"/>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テキスト ボックス 1">
            <a:extLst>
              <a:ext uri="{FF2B5EF4-FFF2-40B4-BE49-F238E27FC236}">
                <a16:creationId xmlns:a16="http://schemas.microsoft.com/office/drawing/2014/main" id="{B1CBA31D-0F2E-4E4A-81F0-E8DB3210E45B}"/>
              </a:ext>
            </a:extLst>
          </p:cNvPr>
          <p:cNvSpPr txBox="1"/>
          <p:nvPr/>
        </p:nvSpPr>
        <p:spPr>
          <a:xfrm>
            <a:off x="27993" y="6575425"/>
            <a:ext cx="3978653" cy="246221"/>
          </a:xfrm>
          <a:prstGeom prst="rect">
            <a:avLst/>
          </a:prstGeom>
          <a:noFill/>
        </p:spPr>
        <p:txBody>
          <a:bodyPr wrap="none" rtlCol="0">
            <a:spAutoFit/>
          </a:bodyPr>
          <a:lstStyle/>
          <a:p>
            <a:r>
              <a:rPr kumimoji="1" lang="en-US" altLang="ja-JP" sz="1000" b="0" spc="60" baseline="0" dirty="0">
                <a:solidFill>
                  <a:schemeClr val="accent1">
                    <a:lumMod val="75000"/>
                  </a:schemeClr>
                </a:solidFill>
                <a:latin typeface="Yu Gothic UI" panose="020B0500000000000000" pitchFamily="50" charset="-128"/>
                <a:ea typeface="Yu Gothic UI" panose="020B0500000000000000" pitchFamily="50" charset="-128"/>
              </a:rPr>
              <a:t>Tokyo Metropolitan Government Bureau of </a:t>
            </a:r>
            <a:r>
              <a:rPr kumimoji="1" lang="en-US" altLang="ja-JP" sz="1000" b="1" spc="60" baseline="0" dirty="0">
                <a:solidFill>
                  <a:schemeClr val="accent1">
                    <a:lumMod val="75000"/>
                  </a:schemeClr>
                </a:solidFill>
                <a:latin typeface="Yu Gothic UI" panose="020B0500000000000000" pitchFamily="50" charset="-128"/>
                <a:ea typeface="Yu Gothic UI" panose="020B0500000000000000" pitchFamily="50" charset="-128"/>
              </a:rPr>
              <a:t>Digital Services</a:t>
            </a:r>
            <a:endParaRPr kumimoji="1" lang="ja-JP" altLang="en-US" sz="1000" b="1" spc="60" baseline="0" dirty="0">
              <a:solidFill>
                <a:schemeClr val="accent1">
                  <a:lumMod val="75000"/>
                </a:schemeClr>
              </a:solidFill>
              <a:latin typeface="Yu Gothic UI" panose="020B0500000000000000" pitchFamily="50" charset="-128"/>
              <a:ea typeface="Yu Gothic UI" panose="020B0500000000000000" pitchFamily="50" charset="-128"/>
            </a:endParaRPr>
          </a:p>
        </p:txBody>
      </p:sp>
      <p:sp>
        <p:nvSpPr>
          <p:cNvPr id="6" name="コンテンツ プレースホルダー 8">
            <a:extLst>
              <a:ext uri="{FF2B5EF4-FFF2-40B4-BE49-F238E27FC236}">
                <a16:creationId xmlns:a16="http://schemas.microsoft.com/office/drawing/2014/main" id="{832D3D8A-0DDE-4382-AC54-AC50D601D0CB}"/>
              </a:ext>
            </a:extLst>
          </p:cNvPr>
          <p:cNvSpPr>
            <a:spLocks noGrp="1"/>
          </p:cNvSpPr>
          <p:nvPr>
            <p:ph sz="quarter" idx="13" hasCustomPrompt="1"/>
          </p:nvPr>
        </p:nvSpPr>
        <p:spPr>
          <a:xfrm>
            <a:off x="132394" y="151914"/>
            <a:ext cx="11620800" cy="396000"/>
          </a:xfrm>
          <a:solidFill>
            <a:schemeClr val="accent1">
              <a:lumMod val="75000"/>
            </a:schemeClr>
          </a:solidFill>
        </p:spPr>
        <p:txBody>
          <a:bodyPr tIns="72000" bIns="36000" anchor="ctr">
            <a:noAutofit/>
          </a:bodyPr>
          <a:lstStyle>
            <a:lvl1pPr marL="0" indent="0">
              <a:buNone/>
              <a:defRPr sz="1800" b="1" spc="50" baseline="0">
                <a:solidFill>
                  <a:schemeClr val="bg1"/>
                </a:solidFill>
              </a:defRPr>
            </a:lvl1pPr>
          </a:lstStyle>
          <a:p>
            <a:pPr lvl="0"/>
            <a:r>
              <a:rPr kumimoji="1" lang="ja-JP" altLang="en-US" dirty="0"/>
              <a:t>タイトル　テンプ④（タイトルバー）</a:t>
            </a:r>
          </a:p>
        </p:txBody>
      </p:sp>
    </p:spTree>
    <p:extLst>
      <p:ext uri="{BB962C8B-B14F-4D97-AF65-F5344CB8AC3E}">
        <p14:creationId xmlns:p14="http://schemas.microsoft.com/office/powerpoint/2010/main" val="3016096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
        <p:nvSpPr>
          <p:cNvPr id="7" name="Text 5"/>
          <p:cNvSpPr/>
          <p:nvPr userDrawn="1"/>
        </p:nvSpPr>
        <p:spPr>
          <a:xfrm>
            <a:off x="11506200" y="6529910"/>
            <a:ext cx="563880" cy="328090"/>
          </a:xfrm>
          <a:prstGeom prst="rect">
            <a:avLst/>
          </a:prstGeom>
          <a:noFill/>
          <a:ln/>
        </p:spPr>
        <p:txBody>
          <a:bodyPr wrap="square" lIns="0" tIns="0" rIns="0" bIns="0" rtlCol="0" anchor="ctr"/>
          <a:lstStyle/>
          <a:p>
            <a:pPr algn="r"/>
            <a:fld id="{3AB57488-5B6E-469C-B237-5293C8588E40}" type="slidenum">
              <a:rPr lang="en-US" sz="1400" smtClean="0">
                <a:solidFill>
                  <a:schemeClr val="tx2"/>
                </a:solidFill>
              </a:rPr>
              <a:t>‹#›</a:t>
            </a:fld>
            <a:endParaRPr lang="en-US" sz="1100" dirty="0">
              <a:solidFill>
                <a:schemeClr val="tx2"/>
              </a:solidFill>
            </a:endParaRPr>
          </a:p>
        </p:txBody>
      </p:sp>
    </p:spTree>
    <p:extLst>
      <p:ext uri="{BB962C8B-B14F-4D97-AF65-F5344CB8AC3E}">
        <p14:creationId xmlns:p14="http://schemas.microsoft.com/office/powerpoint/2010/main" val="35067672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E1B9D-ECF1-40A6-9741-619C7E3ED3FB}" type="slidenum">
              <a:rPr lang="ja-JP" altLang="en-US" smtClean="0"/>
              <a:pPr/>
              <a:t>‹#›</a:t>
            </a:fld>
            <a:endParaRPr lang="ja-JP" altLang="en-US"/>
          </a:p>
        </p:txBody>
      </p:sp>
    </p:spTree>
    <p:extLst>
      <p:ext uri="{BB962C8B-B14F-4D97-AF65-F5344CB8AC3E}">
        <p14:creationId xmlns:p14="http://schemas.microsoft.com/office/powerpoint/2010/main" val="2880826148"/>
      </p:ext>
    </p:extLst>
  </p:cSld>
  <p:clrMap bg1="lt1" tx1="dk1" bg2="lt2" tx2="dk2" accent1="accent1" accent2="accent2" accent3="accent3" accent4="accent4" accent5="accent5" accent6="accent6" hlink="hlink" folHlink="folHlink"/>
  <p:sldLayoutIdLst>
    <p:sldLayoutId id="2147483690" r:id="rId1"/>
    <p:sldLayoutId id="2147483686" r:id="rId2"/>
    <p:sldLayoutId id="2147483687" r:id="rId3"/>
    <p:sldLayoutId id="2147483688" r:id="rId4"/>
    <p:sldLayoutId id="2147483689" r:id="rId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n-ea"/>
          <a:ea typeface="+mn-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13547"/>
            <a:ext cx="12192000" cy="6858000"/>
          </a:xfrm>
          <a:prstGeom prst="rect">
            <a:avLst/>
          </a:prstGeom>
          <a:solidFill>
            <a:schemeClr val="bg2">
              <a:lumMod val="90000"/>
              <a:lumOff val="10000"/>
            </a:schemeClr>
          </a:solidFill>
          <a:ln/>
        </p:spPr>
        <p:txBody>
          <a:bodyPr/>
          <a:lstStyle/>
          <a:p>
            <a:endParaRPr lang="ja-JP" altLang="en-US" sz="2400"/>
          </a:p>
        </p:txBody>
      </p:sp>
      <p:sp>
        <p:nvSpPr>
          <p:cNvPr id="3" name="Shape 1"/>
          <p:cNvSpPr/>
          <p:nvPr/>
        </p:nvSpPr>
        <p:spPr>
          <a:xfrm>
            <a:off x="0" y="4632960"/>
            <a:ext cx="12192000" cy="2225040"/>
          </a:xfrm>
          <a:prstGeom prst="rect">
            <a:avLst/>
          </a:prstGeom>
          <a:solidFill>
            <a:srgbClr val="FFFFFF"/>
          </a:solidFill>
          <a:ln/>
        </p:spPr>
        <p:txBody>
          <a:bodyPr/>
          <a:lstStyle/>
          <a:p>
            <a:endParaRPr lang="ja-JP" altLang="en-US" sz="2400" dirty="0"/>
          </a:p>
        </p:txBody>
      </p:sp>
      <p:sp>
        <p:nvSpPr>
          <p:cNvPr id="4" name="Text 2"/>
          <p:cNvSpPr/>
          <p:nvPr/>
        </p:nvSpPr>
        <p:spPr>
          <a:xfrm>
            <a:off x="975360" y="731520"/>
            <a:ext cx="10241280" cy="609600"/>
          </a:xfrm>
          <a:prstGeom prst="rect">
            <a:avLst/>
          </a:prstGeom>
          <a:noFill/>
          <a:ln/>
        </p:spPr>
        <p:txBody>
          <a:bodyPr wrap="square" rtlCol="0" anchor="ctr"/>
          <a:lstStyle/>
          <a:p>
            <a:r>
              <a:rPr lang="en-US" sz="2000" b="1" dirty="0">
                <a:solidFill>
                  <a:schemeClr val="bg1"/>
                </a:solidFill>
                <a:latin typeface="Yu Gothic" pitchFamily="34" charset="0"/>
                <a:ea typeface="Yu Gothic" pitchFamily="34" charset="-122"/>
                <a:cs typeface="Yu Gothic" pitchFamily="34" charset="-120"/>
              </a:rPr>
              <a:t>令和８年度</a:t>
            </a:r>
            <a:endParaRPr lang="en-US" sz="2000" b="1" dirty="0">
              <a:solidFill>
                <a:schemeClr val="bg1"/>
              </a:solidFill>
            </a:endParaRPr>
          </a:p>
        </p:txBody>
      </p:sp>
      <p:sp>
        <p:nvSpPr>
          <p:cNvPr id="5" name="Text 3"/>
          <p:cNvSpPr/>
          <p:nvPr/>
        </p:nvSpPr>
        <p:spPr>
          <a:xfrm>
            <a:off x="975360" y="1341120"/>
            <a:ext cx="10241280" cy="2194560"/>
          </a:xfrm>
          <a:prstGeom prst="rect">
            <a:avLst/>
          </a:prstGeom>
          <a:noFill/>
          <a:ln/>
        </p:spPr>
        <p:txBody>
          <a:bodyPr wrap="square" rtlCol="0" anchor="ctr"/>
          <a:lstStyle/>
          <a:p>
            <a:r>
              <a:rPr lang="en-US" sz="3200" b="1" dirty="0" err="1">
                <a:solidFill>
                  <a:srgbClr val="FFFFFF"/>
                </a:solidFill>
                <a:latin typeface="Yu Gothic" pitchFamily="34" charset="0"/>
                <a:ea typeface="Yu Gothic" pitchFamily="34" charset="-122"/>
                <a:cs typeface="Yu Gothic" pitchFamily="34" charset="-120"/>
              </a:rPr>
              <a:t>大学等と連携した行政特化型</a:t>
            </a:r>
            <a:endParaRPr lang="en-US" sz="3200" b="1" dirty="0">
              <a:solidFill>
                <a:srgbClr val="FFFFFF"/>
              </a:solidFill>
              <a:latin typeface="Yu Gothic" pitchFamily="34" charset="0"/>
              <a:ea typeface="Yu Gothic" pitchFamily="34" charset="-122"/>
              <a:cs typeface="Yu Gothic" pitchFamily="34" charset="-120"/>
            </a:endParaRPr>
          </a:p>
          <a:p>
            <a:r>
              <a:rPr lang="en-US" sz="3200" b="1" dirty="0" err="1">
                <a:solidFill>
                  <a:srgbClr val="FFFFFF"/>
                </a:solidFill>
                <a:latin typeface="Yu Gothic" pitchFamily="34" charset="0"/>
                <a:ea typeface="Yu Gothic" pitchFamily="34" charset="-122"/>
                <a:cs typeface="Yu Gothic" pitchFamily="34" charset="-120"/>
              </a:rPr>
              <a:t>国産AIモデルの構築・実証事業</a:t>
            </a:r>
            <a:endParaRPr lang="en-US" sz="3200" dirty="0"/>
          </a:p>
          <a:p>
            <a:r>
              <a:rPr lang="ja-JP" altLang="en-US" sz="3200" b="1" dirty="0">
                <a:solidFill>
                  <a:srgbClr val="FFFFFF"/>
                </a:solidFill>
                <a:latin typeface="Yu Gothic" pitchFamily="34" charset="0"/>
                <a:ea typeface="Yu Gothic" pitchFamily="34" charset="-122"/>
                <a:cs typeface="Yu Gothic" pitchFamily="34" charset="-120"/>
              </a:rPr>
              <a:t>＜</a:t>
            </a:r>
            <a:r>
              <a:rPr lang="en-US" sz="3200" b="1" dirty="0" err="1">
                <a:solidFill>
                  <a:srgbClr val="FFFFFF"/>
                </a:solidFill>
                <a:latin typeface="Yu Gothic" pitchFamily="34" charset="0"/>
                <a:ea typeface="Yu Gothic" pitchFamily="34" charset="-122"/>
                <a:cs typeface="Yu Gothic" pitchFamily="34" charset="-120"/>
              </a:rPr>
              <a:t>提案書</a:t>
            </a:r>
            <a:r>
              <a:rPr lang="en-US" sz="3200" b="1" dirty="0">
                <a:solidFill>
                  <a:srgbClr val="FFFFFF"/>
                </a:solidFill>
                <a:latin typeface="Yu Gothic" pitchFamily="34" charset="0"/>
                <a:ea typeface="Yu Gothic" pitchFamily="34" charset="-122"/>
                <a:cs typeface="Yu Gothic" pitchFamily="34" charset="-120"/>
              </a:rPr>
              <a:t> </a:t>
            </a:r>
            <a:r>
              <a:rPr lang="ja-JP" altLang="en-US" sz="3200" b="1" dirty="0">
                <a:solidFill>
                  <a:srgbClr val="FFFFFF"/>
                </a:solidFill>
                <a:latin typeface="Yu Gothic" pitchFamily="34" charset="0"/>
                <a:ea typeface="Yu Gothic" pitchFamily="34" charset="-122"/>
                <a:cs typeface="Yu Gothic" pitchFamily="34" charset="-120"/>
              </a:rPr>
              <a:t>参考フォーマット＞</a:t>
            </a:r>
            <a:endParaRPr lang="en-US" sz="3200" dirty="0"/>
          </a:p>
        </p:txBody>
      </p:sp>
      <p:sp>
        <p:nvSpPr>
          <p:cNvPr id="6" name="Text 4"/>
          <p:cNvSpPr/>
          <p:nvPr/>
        </p:nvSpPr>
        <p:spPr>
          <a:xfrm>
            <a:off x="975360" y="3657600"/>
            <a:ext cx="10241280" cy="487680"/>
          </a:xfrm>
          <a:prstGeom prst="rect">
            <a:avLst/>
          </a:prstGeom>
          <a:noFill/>
          <a:ln/>
        </p:spPr>
        <p:txBody>
          <a:bodyPr wrap="square" rtlCol="0" anchor="ctr"/>
          <a:lstStyle/>
          <a:p>
            <a:r>
              <a:rPr lang="en-US" sz="2000" b="1" dirty="0">
                <a:solidFill>
                  <a:schemeClr val="bg1"/>
                </a:solidFill>
                <a:latin typeface="Yu Gothic" pitchFamily="34" charset="0"/>
                <a:ea typeface="Yu Gothic" pitchFamily="34" charset="-122"/>
                <a:cs typeface="Yu Gothic" pitchFamily="34" charset="-120"/>
              </a:rPr>
              <a:t>令和８年　月　日作成</a:t>
            </a:r>
            <a:endParaRPr lang="en-US" sz="2000" b="1" dirty="0">
              <a:solidFill>
                <a:schemeClr val="bg1"/>
              </a:solidFill>
            </a:endParaRPr>
          </a:p>
        </p:txBody>
      </p:sp>
      <p:sp>
        <p:nvSpPr>
          <p:cNvPr id="8" name="Text 3">
            <a:extLst>
              <a:ext uri="{FF2B5EF4-FFF2-40B4-BE49-F238E27FC236}">
                <a16:creationId xmlns:a16="http://schemas.microsoft.com/office/drawing/2014/main" id="{F58FE08E-B1AE-FCE9-DE54-3C3C5867D72C}"/>
              </a:ext>
            </a:extLst>
          </p:cNvPr>
          <p:cNvSpPr/>
          <p:nvPr/>
        </p:nvSpPr>
        <p:spPr>
          <a:xfrm>
            <a:off x="858520" y="5242561"/>
            <a:ext cx="10474960" cy="1005838"/>
          </a:xfrm>
          <a:prstGeom prst="rect">
            <a:avLst/>
          </a:prstGeom>
          <a:noFill/>
          <a:ln/>
        </p:spPr>
        <p:txBody>
          <a:bodyPr wrap="square" rtlCol="0" anchor="ctr"/>
          <a:lstStyle/>
          <a:p>
            <a:pPr marL="342900" indent="-342900">
              <a:lnSpc>
                <a:spcPct val="150000"/>
              </a:lnSpc>
              <a:buFontTx/>
              <a:buChar char="※"/>
            </a:pPr>
            <a:r>
              <a:rPr lang="ja-JP" altLang="en-US" sz="2000" dirty="0">
                <a:solidFill>
                  <a:schemeClr val="tx2"/>
                </a:solidFill>
                <a:latin typeface="Yu Gothic" pitchFamily="34" charset="0"/>
                <a:ea typeface="Yu Gothic" pitchFamily="34" charset="-122"/>
                <a:cs typeface="Yu Gothic" pitchFamily="34" charset="-120"/>
              </a:rPr>
              <a:t>募集要項「７（５）提出書作成における注意事項等」の内容を参照のうえ作成すること</a:t>
            </a:r>
            <a:endParaRPr lang="en-US" sz="2000"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F0AB0-6468-0B13-8AD8-D8E0D57509C2}"/>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8ABDA2AE-B69B-D46B-86D7-4B983517B5F7}"/>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00B27EF3-AB8F-4673-4141-D974AE824286}"/>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6</a:t>
            </a:r>
            <a:r>
              <a:rPr lang="ja-JP" altLang="en-US" b="1" dirty="0">
                <a:solidFill>
                  <a:schemeClr val="bg1"/>
                </a:solidFill>
              </a:rPr>
              <a:t>．構築・実証手法</a:t>
            </a:r>
          </a:p>
        </p:txBody>
      </p:sp>
      <p:sp>
        <p:nvSpPr>
          <p:cNvPr id="4" name="テキスト プレースホルダー 2">
            <a:extLst>
              <a:ext uri="{FF2B5EF4-FFF2-40B4-BE49-F238E27FC236}">
                <a16:creationId xmlns:a16="http://schemas.microsoft.com/office/drawing/2014/main" id="{6AA04AFD-6905-F7A5-BAD1-54652FB1AB71}"/>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構築・実証手法について、以下の内容を必ず記載してください</a:t>
            </a:r>
            <a:endParaRPr lang="en-US" altLang="ja-JP" sz="1800" i="1" dirty="0"/>
          </a:p>
          <a:p>
            <a:pPr>
              <a:lnSpc>
                <a:spcPct val="150000"/>
              </a:lnSpc>
              <a:spcBef>
                <a:spcPts val="0"/>
              </a:spcBef>
            </a:pPr>
            <a:r>
              <a:rPr lang="ja-JP" altLang="en-US" sz="1800" i="1" dirty="0"/>
              <a:t>要件定義、設計、構築、モデル学習、検証・評価等の各工程における具体的な手法</a:t>
            </a:r>
            <a:endParaRPr lang="en-US" altLang="ja-JP" sz="1800" i="1" dirty="0"/>
          </a:p>
        </p:txBody>
      </p:sp>
    </p:spTree>
    <p:extLst>
      <p:ext uri="{BB962C8B-B14F-4D97-AF65-F5344CB8AC3E}">
        <p14:creationId xmlns:p14="http://schemas.microsoft.com/office/powerpoint/2010/main" val="4002800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DBA2B-F61E-DC0B-6FFC-5414415972F1}"/>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625B087B-E24F-36E5-A463-5A8804963605}"/>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81DD7554-4408-54E5-6E01-8316696AAB3C}"/>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7</a:t>
            </a:r>
            <a:r>
              <a:rPr lang="ja-JP" altLang="en-US" b="1" dirty="0">
                <a:solidFill>
                  <a:schemeClr val="bg1"/>
                </a:solidFill>
              </a:rPr>
              <a:t>．機能要件・非機能要件の実現性　｜　機能要件</a:t>
            </a:r>
          </a:p>
        </p:txBody>
      </p:sp>
      <p:sp>
        <p:nvSpPr>
          <p:cNvPr id="4" name="テキスト プレースホルダー 2">
            <a:extLst>
              <a:ext uri="{FF2B5EF4-FFF2-40B4-BE49-F238E27FC236}">
                <a16:creationId xmlns:a16="http://schemas.microsoft.com/office/drawing/2014/main" id="{0F35D735-EF02-F738-8347-D171370F2C4D}"/>
              </a:ext>
            </a:extLst>
          </p:cNvPr>
          <p:cNvSpPr txBox="1">
            <a:spLocks/>
          </p:cNvSpPr>
          <p:nvPr/>
        </p:nvSpPr>
        <p:spPr>
          <a:xfrm>
            <a:off x="438828" y="889463"/>
            <a:ext cx="11314344" cy="130509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すべての機能要件を満たすための技術的な手法を必ず記載してください</a:t>
            </a:r>
            <a:endParaRPr lang="en-US" altLang="ja-JP" sz="1800" i="1" dirty="0"/>
          </a:p>
        </p:txBody>
      </p:sp>
      <p:graphicFrame>
        <p:nvGraphicFramePr>
          <p:cNvPr id="5" name="表 4">
            <a:extLst>
              <a:ext uri="{FF2B5EF4-FFF2-40B4-BE49-F238E27FC236}">
                <a16:creationId xmlns:a16="http://schemas.microsoft.com/office/drawing/2014/main" id="{52C092AC-F39F-E30B-115E-F019231639A2}"/>
              </a:ext>
            </a:extLst>
          </p:cNvPr>
          <p:cNvGraphicFramePr>
            <a:graphicFrameLocks noGrp="1"/>
          </p:cNvGraphicFramePr>
          <p:nvPr>
            <p:extLst>
              <p:ext uri="{D42A27DB-BD31-4B8C-83A1-F6EECF244321}">
                <p14:modId xmlns:p14="http://schemas.microsoft.com/office/powerpoint/2010/main" val="3834577146"/>
              </p:ext>
            </p:extLst>
          </p:nvPr>
        </p:nvGraphicFramePr>
        <p:xfrm>
          <a:off x="235044" y="1878068"/>
          <a:ext cx="11718864" cy="3708000"/>
        </p:xfrm>
        <a:graphic>
          <a:graphicData uri="http://schemas.openxmlformats.org/drawingml/2006/table">
            <a:tbl>
              <a:tblPr firstRow="1" bandRow="1">
                <a:tableStyleId>{073A0DAA-6AF3-43AB-8588-CEC1D06C72B9}</a:tableStyleId>
              </a:tblPr>
              <a:tblGrid>
                <a:gridCol w="769111">
                  <a:extLst>
                    <a:ext uri="{9D8B030D-6E8A-4147-A177-3AD203B41FA5}">
                      <a16:colId xmlns:a16="http://schemas.microsoft.com/office/drawing/2014/main" val="1802129273"/>
                    </a:ext>
                  </a:extLst>
                </a:gridCol>
                <a:gridCol w="1931485">
                  <a:extLst>
                    <a:ext uri="{9D8B030D-6E8A-4147-A177-3AD203B41FA5}">
                      <a16:colId xmlns:a16="http://schemas.microsoft.com/office/drawing/2014/main" val="4028887992"/>
                    </a:ext>
                  </a:extLst>
                </a:gridCol>
                <a:gridCol w="3028950">
                  <a:extLst>
                    <a:ext uri="{9D8B030D-6E8A-4147-A177-3AD203B41FA5}">
                      <a16:colId xmlns:a16="http://schemas.microsoft.com/office/drawing/2014/main" val="296721102"/>
                    </a:ext>
                  </a:extLst>
                </a:gridCol>
                <a:gridCol w="5989318">
                  <a:extLst>
                    <a:ext uri="{9D8B030D-6E8A-4147-A177-3AD203B41FA5}">
                      <a16:colId xmlns:a16="http://schemas.microsoft.com/office/drawing/2014/main" val="2702558007"/>
                    </a:ext>
                  </a:extLst>
                </a:gridCol>
              </a:tblGrid>
              <a:tr h="396000">
                <a:tc>
                  <a:txBody>
                    <a:bodyPr/>
                    <a:lstStyle/>
                    <a:p>
                      <a:pPr algn="ctr"/>
                      <a:r>
                        <a:rPr kumimoji="1" lang="ja-JP" altLang="en-US" sz="1400" dirty="0"/>
                        <a:t>項番</a:t>
                      </a:r>
                    </a:p>
                  </a:txBody>
                  <a:tcPr anchor="ctr">
                    <a:solidFill>
                      <a:srgbClr val="1A3567"/>
                    </a:solidFill>
                  </a:tcPr>
                </a:tc>
                <a:tc>
                  <a:txBody>
                    <a:bodyPr/>
                    <a:lstStyle/>
                    <a:p>
                      <a:pPr algn="ctr"/>
                      <a:r>
                        <a:rPr kumimoji="1" lang="ja-JP" altLang="en-US" sz="1400" dirty="0"/>
                        <a:t>分類</a:t>
                      </a:r>
                    </a:p>
                  </a:txBody>
                  <a:tcPr anchor="ctr">
                    <a:solidFill>
                      <a:srgbClr val="1A3567"/>
                    </a:solidFill>
                  </a:tcPr>
                </a:tc>
                <a:tc>
                  <a:txBody>
                    <a:bodyPr/>
                    <a:lstStyle/>
                    <a:p>
                      <a:pPr algn="ctr"/>
                      <a:r>
                        <a:rPr kumimoji="1" lang="ja-JP" altLang="en-US" sz="1400" dirty="0"/>
                        <a:t>機能等</a:t>
                      </a:r>
                    </a:p>
                  </a:txBody>
                  <a:tcPr anchor="ctr">
                    <a:solidFill>
                      <a:srgbClr val="1A3567"/>
                    </a:solidFill>
                  </a:tcPr>
                </a:tc>
                <a:tc>
                  <a:txBody>
                    <a:bodyPr/>
                    <a:lstStyle/>
                    <a:p>
                      <a:pPr algn="ctr"/>
                      <a:r>
                        <a:rPr kumimoji="1" lang="ja-JP" altLang="en-US" sz="1400" dirty="0"/>
                        <a:t>要件を満たすための具体的な手法</a:t>
                      </a:r>
                    </a:p>
                  </a:txBody>
                  <a:tcPr anchor="ctr">
                    <a:solidFill>
                      <a:srgbClr val="1A3567"/>
                    </a:solidFill>
                  </a:tcPr>
                </a:tc>
                <a:extLst>
                  <a:ext uri="{0D108BD9-81ED-4DB2-BD59-A6C34878D82A}">
                    <a16:rowId xmlns:a16="http://schemas.microsoft.com/office/drawing/2014/main" val="2087149246"/>
                  </a:ext>
                </a:extLst>
              </a:tr>
              <a:tr h="828000">
                <a:tc>
                  <a:txBody>
                    <a:bodyPr/>
                    <a:lstStyle/>
                    <a:p>
                      <a:pPr algn="ctr"/>
                      <a:r>
                        <a:rPr kumimoji="1" lang="en-US" altLang="ja-JP" sz="1400" b="1" dirty="0">
                          <a:solidFill>
                            <a:schemeClr val="tx1"/>
                          </a:solidFill>
                        </a:rPr>
                        <a:t>1</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674632892"/>
                  </a:ext>
                </a:extLst>
              </a:tr>
              <a:tr h="828000">
                <a:tc>
                  <a:txBody>
                    <a:bodyPr/>
                    <a:lstStyle/>
                    <a:p>
                      <a:pPr algn="ctr"/>
                      <a:r>
                        <a:rPr kumimoji="1" lang="en-US" altLang="ja-JP" sz="1400" b="1" dirty="0">
                          <a:solidFill>
                            <a:schemeClr val="tx1"/>
                          </a:solidFill>
                        </a:rPr>
                        <a:t>2</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453430707"/>
                  </a:ext>
                </a:extLst>
              </a:tr>
              <a:tr h="828000">
                <a:tc>
                  <a:txBody>
                    <a:bodyPr/>
                    <a:lstStyle/>
                    <a:p>
                      <a:pPr algn="ctr"/>
                      <a:r>
                        <a:rPr kumimoji="1" lang="en-US" altLang="ja-JP" sz="1400" b="1" dirty="0">
                          <a:solidFill>
                            <a:schemeClr val="tx1"/>
                          </a:solidFill>
                        </a:rPr>
                        <a:t>3</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530667271"/>
                  </a:ext>
                </a:extLst>
              </a:tr>
              <a:tr h="828000">
                <a:tc>
                  <a:txBody>
                    <a:bodyPr/>
                    <a:lstStyle/>
                    <a:p>
                      <a:pPr algn="ctr"/>
                      <a:r>
                        <a:rPr kumimoji="1" lang="en-US" altLang="ja-JP" sz="1400" b="1" dirty="0">
                          <a:solidFill>
                            <a:schemeClr val="tx1"/>
                          </a:solidFill>
                        </a:rPr>
                        <a:t>4</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36483700"/>
                  </a:ext>
                </a:extLst>
              </a:tr>
            </a:tbl>
          </a:graphicData>
        </a:graphic>
      </p:graphicFrame>
    </p:spTree>
    <p:extLst>
      <p:ext uri="{BB962C8B-B14F-4D97-AF65-F5344CB8AC3E}">
        <p14:creationId xmlns:p14="http://schemas.microsoft.com/office/powerpoint/2010/main" val="1255290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EECCB-F210-3B38-63C4-44758A3AC20B}"/>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3028C3E8-B4AC-2FE1-6A2E-0CD34F4A3D2E}"/>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5B370745-2AD2-9520-593E-DB6F158F4873}"/>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7</a:t>
            </a:r>
            <a:r>
              <a:rPr lang="ja-JP" altLang="en-US" b="1" dirty="0">
                <a:solidFill>
                  <a:schemeClr val="bg1"/>
                </a:solidFill>
              </a:rPr>
              <a:t>．機能要件・非機能要件の実現性　｜　非機能要件</a:t>
            </a:r>
          </a:p>
        </p:txBody>
      </p:sp>
      <p:sp>
        <p:nvSpPr>
          <p:cNvPr id="4" name="テキスト プレースホルダー 2">
            <a:extLst>
              <a:ext uri="{FF2B5EF4-FFF2-40B4-BE49-F238E27FC236}">
                <a16:creationId xmlns:a16="http://schemas.microsoft.com/office/drawing/2014/main" id="{C7F78939-8B89-D7DD-85D1-ABAB85D30C6B}"/>
              </a:ext>
            </a:extLst>
          </p:cNvPr>
          <p:cNvSpPr txBox="1">
            <a:spLocks/>
          </p:cNvSpPr>
          <p:nvPr/>
        </p:nvSpPr>
        <p:spPr>
          <a:xfrm>
            <a:off x="438828" y="889463"/>
            <a:ext cx="11314344" cy="130509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a:t>すべての非機能</a:t>
            </a:r>
            <a:r>
              <a:rPr lang="ja-JP" altLang="en-US" sz="1800" i="1" dirty="0"/>
              <a:t>要件を満たすための技術的な手法を必ず記載してください</a:t>
            </a:r>
            <a:endParaRPr lang="en-US" altLang="ja-JP" sz="1800" i="1" dirty="0"/>
          </a:p>
        </p:txBody>
      </p:sp>
      <p:graphicFrame>
        <p:nvGraphicFramePr>
          <p:cNvPr id="5" name="表 4">
            <a:extLst>
              <a:ext uri="{FF2B5EF4-FFF2-40B4-BE49-F238E27FC236}">
                <a16:creationId xmlns:a16="http://schemas.microsoft.com/office/drawing/2014/main" id="{7B30D95E-6CDD-2430-9EA6-F9C73BF4AAFA}"/>
              </a:ext>
            </a:extLst>
          </p:cNvPr>
          <p:cNvGraphicFramePr>
            <a:graphicFrameLocks noGrp="1"/>
          </p:cNvGraphicFramePr>
          <p:nvPr>
            <p:extLst>
              <p:ext uri="{D42A27DB-BD31-4B8C-83A1-F6EECF244321}">
                <p14:modId xmlns:p14="http://schemas.microsoft.com/office/powerpoint/2010/main" val="1004146764"/>
              </p:ext>
            </p:extLst>
          </p:nvPr>
        </p:nvGraphicFramePr>
        <p:xfrm>
          <a:off x="235044" y="1878068"/>
          <a:ext cx="11718864" cy="3708000"/>
        </p:xfrm>
        <a:graphic>
          <a:graphicData uri="http://schemas.openxmlformats.org/drawingml/2006/table">
            <a:tbl>
              <a:tblPr firstRow="1" bandRow="1">
                <a:tableStyleId>{073A0DAA-6AF3-43AB-8588-CEC1D06C72B9}</a:tableStyleId>
              </a:tblPr>
              <a:tblGrid>
                <a:gridCol w="769111">
                  <a:extLst>
                    <a:ext uri="{9D8B030D-6E8A-4147-A177-3AD203B41FA5}">
                      <a16:colId xmlns:a16="http://schemas.microsoft.com/office/drawing/2014/main" val="1802129273"/>
                    </a:ext>
                  </a:extLst>
                </a:gridCol>
                <a:gridCol w="1931485">
                  <a:extLst>
                    <a:ext uri="{9D8B030D-6E8A-4147-A177-3AD203B41FA5}">
                      <a16:colId xmlns:a16="http://schemas.microsoft.com/office/drawing/2014/main" val="4028887992"/>
                    </a:ext>
                  </a:extLst>
                </a:gridCol>
                <a:gridCol w="3028950">
                  <a:extLst>
                    <a:ext uri="{9D8B030D-6E8A-4147-A177-3AD203B41FA5}">
                      <a16:colId xmlns:a16="http://schemas.microsoft.com/office/drawing/2014/main" val="296721102"/>
                    </a:ext>
                  </a:extLst>
                </a:gridCol>
                <a:gridCol w="5989318">
                  <a:extLst>
                    <a:ext uri="{9D8B030D-6E8A-4147-A177-3AD203B41FA5}">
                      <a16:colId xmlns:a16="http://schemas.microsoft.com/office/drawing/2014/main" val="2702558007"/>
                    </a:ext>
                  </a:extLst>
                </a:gridCol>
              </a:tblGrid>
              <a:tr h="396000">
                <a:tc>
                  <a:txBody>
                    <a:bodyPr/>
                    <a:lstStyle/>
                    <a:p>
                      <a:pPr algn="ctr"/>
                      <a:r>
                        <a:rPr kumimoji="1" lang="ja-JP" altLang="en-US" sz="1400" dirty="0"/>
                        <a:t>項番</a:t>
                      </a:r>
                    </a:p>
                  </a:txBody>
                  <a:tcPr anchor="ctr">
                    <a:solidFill>
                      <a:srgbClr val="1A3567"/>
                    </a:solidFill>
                  </a:tcPr>
                </a:tc>
                <a:tc>
                  <a:txBody>
                    <a:bodyPr/>
                    <a:lstStyle/>
                    <a:p>
                      <a:pPr algn="ctr"/>
                      <a:r>
                        <a:rPr kumimoji="1" lang="ja-JP" altLang="en-US" sz="1400" dirty="0"/>
                        <a:t>分類</a:t>
                      </a:r>
                    </a:p>
                  </a:txBody>
                  <a:tcPr anchor="ctr">
                    <a:solidFill>
                      <a:srgbClr val="1A3567"/>
                    </a:solidFill>
                  </a:tcPr>
                </a:tc>
                <a:tc>
                  <a:txBody>
                    <a:bodyPr/>
                    <a:lstStyle/>
                    <a:p>
                      <a:pPr algn="ctr"/>
                      <a:r>
                        <a:rPr kumimoji="1" lang="ja-JP" altLang="en-US" sz="1400" dirty="0"/>
                        <a:t>非機能要件</a:t>
                      </a:r>
                    </a:p>
                  </a:txBody>
                  <a:tcPr anchor="ctr">
                    <a:solidFill>
                      <a:srgbClr val="1A3567"/>
                    </a:solidFill>
                  </a:tcPr>
                </a:tc>
                <a:tc>
                  <a:txBody>
                    <a:bodyPr/>
                    <a:lstStyle/>
                    <a:p>
                      <a:pPr algn="ctr"/>
                      <a:r>
                        <a:rPr kumimoji="1" lang="ja-JP" altLang="en-US" sz="1400" dirty="0"/>
                        <a:t>要件を満たすための具体的な手法</a:t>
                      </a:r>
                    </a:p>
                  </a:txBody>
                  <a:tcPr anchor="ctr">
                    <a:solidFill>
                      <a:srgbClr val="1A3567"/>
                    </a:solidFill>
                  </a:tcPr>
                </a:tc>
                <a:extLst>
                  <a:ext uri="{0D108BD9-81ED-4DB2-BD59-A6C34878D82A}">
                    <a16:rowId xmlns:a16="http://schemas.microsoft.com/office/drawing/2014/main" val="2087149246"/>
                  </a:ext>
                </a:extLst>
              </a:tr>
              <a:tr h="828000">
                <a:tc>
                  <a:txBody>
                    <a:bodyPr/>
                    <a:lstStyle/>
                    <a:p>
                      <a:pPr algn="ctr"/>
                      <a:r>
                        <a:rPr kumimoji="1" lang="en-US" altLang="ja-JP" sz="1400" b="1" dirty="0">
                          <a:solidFill>
                            <a:schemeClr val="tx1"/>
                          </a:solidFill>
                        </a:rPr>
                        <a:t>1</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674632892"/>
                  </a:ext>
                </a:extLst>
              </a:tr>
              <a:tr h="828000">
                <a:tc>
                  <a:txBody>
                    <a:bodyPr/>
                    <a:lstStyle/>
                    <a:p>
                      <a:pPr algn="ctr"/>
                      <a:r>
                        <a:rPr kumimoji="1" lang="en-US" altLang="ja-JP" sz="1400" b="1" dirty="0">
                          <a:solidFill>
                            <a:schemeClr val="tx1"/>
                          </a:solidFill>
                        </a:rPr>
                        <a:t>2</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453430707"/>
                  </a:ext>
                </a:extLst>
              </a:tr>
              <a:tr h="828000">
                <a:tc>
                  <a:txBody>
                    <a:bodyPr/>
                    <a:lstStyle/>
                    <a:p>
                      <a:pPr algn="ctr"/>
                      <a:r>
                        <a:rPr kumimoji="1" lang="en-US" altLang="ja-JP" sz="1400" b="1" dirty="0">
                          <a:solidFill>
                            <a:schemeClr val="tx1"/>
                          </a:solidFill>
                        </a:rPr>
                        <a:t>3</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530667271"/>
                  </a:ext>
                </a:extLst>
              </a:tr>
              <a:tr h="828000">
                <a:tc>
                  <a:txBody>
                    <a:bodyPr/>
                    <a:lstStyle/>
                    <a:p>
                      <a:pPr algn="ctr"/>
                      <a:r>
                        <a:rPr kumimoji="1" lang="en-US" altLang="ja-JP" sz="1400" b="1" dirty="0">
                          <a:solidFill>
                            <a:schemeClr val="tx1"/>
                          </a:solidFill>
                        </a:rPr>
                        <a:t>4</a:t>
                      </a:r>
                      <a:endParaRPr kumimoji="1" lang="ja-JP" altLang="en-US" sz="1400" b="1" dirty="0">
                        <a:solidFill>
                          <a:schemeClr val="tx1"/>
                        </a:solidFill>
                      </a:endParaRPr>
                    </a:p>
                  </a:txBody>
                  <a:tcPr anchor="ctr">
                    <a:solidFill>
                      <a:schemeClr val="accent3">
                        <a:lumMod val="20000"/>
                        <a:lumOff val="80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tc>
                  <a:txBody>
                    <a:bodyPr/>
                    <a:lstStyle/>
                    <a:p>
                      <a:pPr algn="l"/>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36483700"/>
                  </a:ext>
                </a:extLst>
              </a:tr>
            </a:tbl>
          </a:graphicData>
        </a:graphic>
      </p:graphicFrame>
    </p:spTree>
    <p:extLst>
      <p:ext uri="{BB962C8B-B14F-4D97-AF65-F5344CB8AC3E}">
        <p14:creationId xmlns:p14="http://schemas.microsoft.com/office/powerpoint/2010/main" val="2578470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1FCF5-4109-EE3A-DEA1-3CDF2333CF38}"/>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9EC647E7-4B10-E8C6-8294-5D6F8B7840FC}"/>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6AECBD5F-3F67-78E9-9916-789C1D6C3EBC}"/>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8</a:t>
            </a:r>
            <a:r>
              <a:rPr lang="ja-JP" altLang="en-US" b="1" dirty="0">
                <a:solidFill>
                  <a:schemeClr val="bg1"/>
                </a:solidFill>
              </a:rPr>
              <a:t>．業務の</a:t>
            </a:r>
            <a:r>
              <a:rPr lang="en-US" altLang="ja-JP" b="1" dirty="0">
                <a:solidFill>
                  <a:schemeClr val="bg1"/>
                </a:solidFill>
              </a:rPr>
              <a:t>AI</a:t>
            </a:r>
            <a:r>
              <a:rPr lang="ja-JP" altLang="en-US" b="1" dirty="0">
                <a:solidFill>
                  <a:schemeClr val="bg1"/>
                </a:solidFill>
              </a:rPr>
              <a:t>への適合手法</a:t>
            </a:r>
          </a:p>
        </p:txBody>
      </p:sp>
      <p:sp>
        <p:nvSpPr>
          <p:cNvPr id="4" name="テキスト プレースホルダー 2">
            <a:extLst>
              <a:ext uri="{FF2B5EF4-FFF2-40B4-BE49-F238E27FC236}">
                <a16:creationId xmlns:a16="http://schemas.microsoft.com/office/drawing/2014/main" id="{E28224CF-2459-1732-0F3A-4F710B73DBA1}"/>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業務の</a:t>
            </a:r>
            <a:r>
              <a:rPr lang="en-US" altLang="ja-JP" sz="1800" i="1" dirty="0"/>
              <a:t>AI</a:t>
            </a:r>
            <a:r>
              <a:rPr lang="ja-JP" altLang="en-US" sz="1800" i="1" dirty="0"/>
              <a:t>への適合手法について、以下の内容を必ず記載してください</a:t>
            </a:r>
            <a:endParaRPr lang="en-US" altLang="ja-JP" sz="1800" i="1" dirty="0"/>
          </a:p>
          <a:p>
            <a:pPr>
              <a:lnSpc>
                <a:spcPct val="150000"/>
              </a:lnSpc>
              <a:spcBef>
                <a:spcPts val="0"/>
              </a:spcBef>
            </a:pPr>
            <a:r>
              <a:rPr lang="ja-JP" altLang="en-US" sz="1800" i="1" dirty="0"/>
              <a:t>対象業務の実態や課題を把握するためのアプローチ</a:t>
            </a:r>
          </a:p>
          <a:p>
            <a:pPr>
              <a:lnSpc>
                <a:spcPct val="150000"/>
              </a:lnSpc>
              <a:spcBef>
                <a:spcPts val="0"/>
              </a:spcBef>
            </a:pPr>
            <a:r>
              <a:rPr lang="ja-JP" altLang="en-US" sz="1800" i="1" dirty="0"/>
              <a:t>把握した業務の実態や課題の</a:t>
            </a:r>
            <a:r>
              <a:rPr lang="en-US" altLang="ja-JP" sz="1800" i="1" dirty="0"/>
              <a:t>AI</a:t>
            </a:r>
            <a:r>
              <a:rPr lang="ja-JP" altLang="en-US" sz="1800" i="1" dirty="0"/>
              <a:t>モデルへの適合プロセス</a:t>
            </a:r>
          </a:p>
        </p:txBody>
      </p:sp>
    </p:spTree>
    <p:extLst>
      <p:ext uri="{BB962C8B-B14F-4D97-AF65-F5344CB8AC3E}">
        <p14:creationId xmlns:p14="http://schemas.microsoft.com/office/powerpoint/2010/main" val="64931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0DF23-B0CB-2477-D973-2E263F26D2AE}"/>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DF206E1C-6C77-859F-25DC-765D5EBCCC38}"/>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967DE0A7-C152-A04F-79E5-755542E4157B}"/>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9</a:t>
            </a:r>
            <a:r>
              <a:rPr lang="ja-JP" altLang="en-US" b="1" dirty="0">
                <a:solidFill>
                  <a:schemeClr val="bg1"/>
                </a:solidFill>
              </a:rPr>
              <a:t>．その他本事業の目的達成等に資する事項</a:t>
            </a:r>
          </a:p>
        </p:txBody>
      </p:sp>
      <p:sp>
        <p:nvSpPr>
          <p:cNvPr id="4" name="テキスト プレースホルダー 2">
            <a:extLst>
              <a:ext uri="{FF2B5EF4-FFF2-40B4-BE49-F238E27FC236}">
                <a16:creationId xmlns:a16="http://schemas.microsoft.com/office/drawing/2014/main" id="{6BBB5270-21DD-4C58-302B-684167B6F972}"/>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その他本事業の目的達成等に資する事項を記載してください</a:t>
            </a:r>
            <a:endParaRPr lang="en-US" altLang="ja-JP" sz="1800" i="1" dirty="0"/>
          </a:p>
          <a:p>
            <a:pPr>
              <a:lnSpc>
                <a:spcPct val="150000"/>
              </a:lnSpc>
              <a:spcBef>
                <a:spcPts val="0"/>
              </a:spcBef>
            </a:pPr>
            <a:r>
              <a:rPr lang="ja-JP" altLang="en-US" sz="1800" i="1" dirty="0"/>
              <a:t>本事業に資する大学等の独自の強み、知見及びコミュニティ等</a:t>
            </a:r>
          </a:p>
        </p:txBody>
      </p:sp>
    </p:spTree>
    <p:extLst>
      <p:ext uri="{BB962C8B-B14F-4D97-AF65-F5344CB8AC3E}">
        <p14:creationId xmlns:p14="http://schemas.microsoft.com/office/powerpoint/2010/main" val="4137096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
            <a:extLst>
              <a:ext uri="{FF2B5EF4-FFF2-40B4-BE49-F238E27FC236}">
                <a16:creationId xmlns:a16="http://schemas.microsoft.com/office/drawing/2014/main" id="{F4858529-EFB3-F4B7-B26E-93751C543509}"/>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6B35F8EC-680B-A9EB-B25C-D86730402498}"/>
              </a:ext>
            </a:extLst>
          </p:cNvPr>
          <p:cNvSpPr/>
          <p:nvPr/>
        </p:nvSpPr>
        <p:spPr>
          <a:xfrm>
            <a:off x="292608" y="0"/>
            <a:ext cx="8686800" cy="658368"/>
          </a:xfrm>
          <a:prstGeom prst="rect">
            <a:avLst/>
          </a:prstGeom>
          <a:noFill/>
          <a:ln/>
        </p:spPr>
        <p:txBody>
          <a:bodyPr wrap="square" lIns="0" tIns="0" rIns="0" bIns="0" rtlCol="0" anchor="ctr"/>
          <a:lstStyle/>
          <a:p>
            <a:r>
              <a:rPr lang="en-US" b="1" dirty="0">
                <a:solidFill>
                  <a:srgbClr val="FFFFFF"/>
                </a:solidFill>
              </a:rPr>
              <a:t>目　次</a:t>
            </a:r>
            <a:endParaRPr lang="en-US" dirty="0"/>
          </a:p>
        </p:txBody>
      </p:sp>
      <p:sp>
        <p:nvSpPr>
          <p:cNvPr id="4" name="テキスト プレースホルダー 2">
            <a:extLst>
              <a:ext uri="{FF2B5EF4-FFF2-40B4-BE49-F238E27FC236}">
                <a16:creationId xmlns:a16="http://schemas.microsoft.com/office/drawing/2014/main" id="{1CD00F1C-0268-1202-F61A-A2B69E17C192}"/>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42900" indent="-342900">
              <a:lnSpc>
                <a:spcPct val="150000"/>
              </a:lnSpc>
              <a:spcBef>
                <a:spcPts val="0"/>
              </a:spcBef>
              <a:buFont typeface="+mj-lt"/>
              <a:buAutoNum type="arabicPeriod"/>
            </a:pPr>
            <a:r>
              <a:rPr lang="ja-JP" altLang="en-US" sz="1800" dirty="0"/>
              <a:t>提案概要</a:t>
            </a:r>
            <a:endParaRPr lang="en-US" altLang="ja-JP" sz="1800" dirty="0"/>
          </a:p>
          <a:p>
            <a:pPr marL="342900" indent="-342900">
              <a:lnSpc>
                <a:spcPct val="150000"/>
              </a:lnSpc>
              <a:spcBef>
                <a:spcPts val="0"/>
              </a:spcBef>
              <a:buFont typeface="+mj-lt"/>
              <a:buAutoNum type="arabicPeriod"/>
            </a:pPr>
            <a:r>
              <a:rPr lang="ja-JP" altLang="en-US" sz="1800" dirty="0"/>
              <a:t>本事業の目的に対する具体的アプローチ</a:t>
            </a:r>
            <a:endParaRPr lang="en-US" altLang="ja-JP" sz="1800" dirty="0"/>
          </a:p>
          <a:p>
            <a:pPr marL="342900" indent="-342900">
              <a:lnSpc>
                <a:spcPct val="150000"/>
              </a:lnSpc>
              <a:spcBef>
                <a:spcPts val="0"/>
              </a:spcBef>
              <a:buFont typeface="+mj-lt"/>
              <a:buAutoNum type="arabicPeriod"/>
            </a:pPr>
            <a:r>
              <a:rPr lang="ja-JP" altLang="en-US" sz="1800" dirty="0"/>
              <a:t>作業工程の整理及び課題対応</a:t>
            </a:r>
          </a:p>
          <a:p>
            <a:pPr marL="342900" indent="-342900">
              <a:lnSpc>
                <a:spcPct val="150000"/>
              </a:lnSpc>
              <a:spcBef>
                <a:spcPts val="0"/>
              </a:spcBef>
              <a:buFont typeface="+mj-lt"/>
              <a:buAutoNum type="arabicPeriod"/>
            </a:pPr>
            <a:r>
              <a:rPr lang="ja-JP" altLang="en-US" sz="1800" dirty="0"/>
              <a:t>言語モデルの研究・構築実績</a:t>
            </a:r>
            <a:endParaRPr lang="en-US" altLang="ja-JP" sz="1800" dirty="0"/>
          </a:p>
          <a:p>
            <a:pPr marL="342900" indent="-342900">
              <a:lnSpc>
                <a:spcPct val="150000"/>
              </a:lnSpc>
              <a:spcBef>
                <a:spcPts val="0"/>
              </a:spcBef>
              <a:buFont typeface="+mj-lt"/>
              <a:buAutoNum type="arabicPeriod"/>
            </a:pPr>
            <a:r>
              <a:rPr lang="ja-JP" altLang="en-US" sz="1800" dirty="0"/>
              <a:t>行政特化型国産</a:t>
            </a:r>
            <a:r>
              <a:rPr lang="en-US" altLang="ja-JP" sz="1800" dirty="0"/>
              <a:t>AI</a:t>
            </a:r>
            <a:r>
              <a:rPr lang="ja-JP" altLang="en-US" sz="1800" dirty="0"/>
              <a:t>モデルの構成</a:t>
            </a:r>
            <a:endParaRPr lang="en-US" altLang="ja-JP" sz="1800" dirty="0"/>
          </a:p>
          <a:p>
            <a:pPr marL="342900" indent="-342900">
              <a:lnSpc>
                <a:spcPct val="150000"/>
              </a:lnSpc>
              <a:spcBef>
                <a:spcPts val="0"/>
              </a:spcBef>
              <a:buFont typeface="+mj-lt"/>
              <a:buAutoNum type="arabicPeriod"/>
            </a:pPr>
            <a:r>
              <a:rPr lang="ja-JP" altLang="en-US" sz="1800" dirty="0"/>
              <a:t>構築・実証手法</a:t>
            </a:r>
            <a:endParaRPr lang="en-US" altLang="ja-JP" sz="1800" dirty="0"/>
          </a:p>
          <a:p>
            <a:pPr marL="342900" indent="-342900">
              <a:lnSpc>
                <a:spcPct val="150000"/>
              </a:lnSpc>
              <a:spcBef>
                <a:spcPts val="0"/>
              </a:spcBef>
              <a:buFont typeface="+mj-lt"/>
              <a:buAutoNum type="arabicPeriod"/>
            </a:pPr>
            <a:r>
              <a:rPr lang="ja-JP" altLang="en-US" sz="1800" dirty="0"/>
              <a:t>機能要件・非機能要件の実現性</a:t>
            </a:r>
            <a:endParaRPr lang="en-US" altLang="ja-JP" sz="1800" dirty="0"/>
          </a:p>
          <a:p>
            <a:pPr marL="342900" indent="-342900">
              <a:lnSpc>
                <a:spcPct val="150000"/>
              </a:lnSpc>
              <a:spcBef>
                <a:spcPts val="0"/>
              </a:spcBef>
              <a:buFont typeface="+mj-lt"/>
              <a:buAutoNum type="arabicPeriod"/>
            </a:pPr>
            <a:r>
              <a:rPr lang="ja-JP" altLang="en-US" sz="1800" dirty="0"/>
              <a:t>業務の</a:t>
            </a:r>
            <a:r>
              <a:rPr lang="en-US" altLang="ja-JP" sz="1800" dirty="0"/>
              <a:t>AI</a:t>
            </a:r>
            <a:r>
              <a:rPr lang="ja-JP" altLang="en-US" sz="1800" dirty="0"/>
              <a:t>への適合手法</a:t>
            </a:r>
            <a:endParaRPr lang="en-US" altLang="ja-JP" sz="1800" dirty="0"/>
          </a:p>
          <a:p>
            <a:pPr marL="342900" indent="-342900">
              <a:lnSpc>
                <a:spcPct val="150000"/>
              </a:lnSpc>
              <a:spcBef>
                <a:spcPts val="0"/>
              </a:spcBef>
              <a:buFont typeface="+mj-lt"/>
              <a:buAutoNum type="arabicPeriod"/>
            </a:pPr>
            <a:r>
              <a:rPr lang="ja-JP" altLang="en-US" sz="1800" dirty="0"/>
              <a:t>その他本事業の目的達成等に資する事項</a:t>
            </a:r>
            <a:endParaRPr lang="en-US" altLang="ja-JP" sz="1800" dirty="0"/>
          </a:p>
          <a:p>
            <a:pPr>
              <a:lnSpc>
                <a:spcPct val="150000"/>
              </a:lnSpc>
              <a:spcBef>
                <a:spcPts val="0"/>
              </a:spcBef>
            </a:pPr>
            <a:endParaRPr lang="ja-JP" altLang="en-US" sz="1800" dirty="0"/>
          </a:p>
        </p:txBody>
      </p:sp>
    </p:spTree>
    <p:extLst>
      <p:ext uri="{BB962C8B-B14F-4D97-AF65-F5344CB8AC3E}">
        <p14:creationId xmlns:p14="http://schemas.microsoft.com/office/powerpoint/2010/main" val="3837713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DE7F5-CDF4-4B7C-0F34-403E97F32618}"/>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D75A67D3-A82E-5B99-2185-0600CBCD79A2}"/>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DBA21051-18D9-981E-84DD-2FDAE5F02B91}"/>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1</a:t>
            </a:r>
            <a:r>
              <a:rPr lang="ja-JP" altLang="en-US" b="1" dirty="0">
                <a:solidFill>
                  <a:schemeClr val="bg1"/>
                </a:solidFill>
              </a:rPr>
              <a:t>．提案概要</a:t>
            </a:r>
            <a:endParaRPr lang="en-US" b="1" dirty="0">
              <a:solidFill>
                <a:schemeClr val="bg1"/>
              </a:solidFill>
            </a:endParaRPr>
          </a:p>
        </p:txBody>
      </p:sp>
      <p:sp>
        <p:nvSpPr>
          <p:cNvPr id="4" name="テキスト プレースホルダー 2">
            <a:extLst>
              <a:ext uri="{FF2B5EF4-FFF2-40B4-BE49-F238E27FC236}">
                <a16:creationId xmlns:a16="http://schemas.microsoft.com/office/drawing/2014/main" id="{3C9B0593-1E0A-AFC5-A91D-798B1F11E44D}"/>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提案の概要を１～２ページで記載してください</a:t>
            </a:r>
          </a:p>
        </p:txBody>
      </p:sp>
    </p:spTree>
    <p:extLst>
      <p:ext uri="{BB962C8B-B14F-4D97-AF65-F5344CB8AC3E}">
        <p14:creationId xmlns:p14="http://schemas.microsoft.com/office/powerpoint/2010/main" val="223536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F4911-8C5E-0513-FB43-3A5EF6400F95}"/>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83D5F8A6-94CC-D4CA-C50E-C447DDC66BB4}"/>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62B76698-1255-FCAE-11B5-1A30F8C80DEC}"/>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2</a:t>
            </a:r>
            <a:r>
              <a:rPr lang="ja-JP" altLang="en-US" b="1" dirty="0">
                <a:solidFill>
                  <a:schemeClr val="bg1"/>
                </a:solidFill>
              </a:rPr>
              <a:t>．本事業の目的に対する具体的アプローチ</a:t>
            </a:r>
            <a:endParaRPr lang="en-US" b="1" dirty="0">
              <a:solidFill>
                <a:schemeClr val="bg1"/>
              </a:solidFill>
            </a:endParaRPr>
          </a:p>
        </p:txBody>
      </p:sp>
      <p:sp>
        <p:nvSpPr>
          <p:cNvPr id="4" name="テキスト プレースホルダー 2">
            <a:extLst>
              <a:ext uri="{FF2B5EF4-FFF2-40B4-BE49-F238E27FC236}">
                <a16:creationId xmlns:a16="http://schemas.microsoft.com/office/drawing/2014/main" id="{860DDEF1-1042-5C76-EE80-B5D4FD50A7F8}"/>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本事業の目的に対する具体的アプローチとして、以下の内容を必ず記載してください</a:t>
            </a:r>
            <a:endParaRPr lang="en-US" altLang="ja-JP" sz="1800" i="1" dirty="0"/>
          </a:p>
          <a:p>
            <a:pPr>
              <a:lnSpc>
                <a:spcPct val="150000"/>
              </a:lnSpc>
              <a:spcBef>
                <a:spcPts val="0"/>
              </a:spcBef>
            </a:pPr>
            <a:r>
              <a:rPr lang="ja-JP" altLang="en-US" sz="1800" i="1" dirty="0"/>
              <a:t>行政特化型国産</a:t>
            </a:r>
            <a:r>
              <a:rPr lang="en-US" altLang="ja-JP" sz="1800" i="1" dirty="0"/>
              <a:t>AI</a:t>
            </a:r>
            <a:r>
              <a:rPr lang="ja-JP" altLang="en-US" sz="1800" i="1" dirty="0"/>
              <a:t>モデルの構築・実証という本事業の目的に対し、都や財団との連携を踏まえ大学等が行う「知見の提供」及び「構築・実証支援」の具体的な内容</a:t>
            </a:r>
          </a:p>
        </p:txBody>
      </p:sp>
    </p:spTree>
    <p:extLst>
      <p:ext uri="{BB962C8B-B14F-4D97-AF65-F5344CB8AC3E}">
        <p14:creationId xmlns:p14="http://schemas.microsoft.com/office/powerpoint/2010/main" val="3032284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D335E-B345-EF64-8F14-32A9EAF659C4}"/>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69917DB5-72E1-D9B5-7072-B9C437DDC912}"/>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7C64EE2D-E2A7-F6F8-F16E-15EDD8A6F0C9}"/>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3</a:t>
            </a:r>
            <a:r>
              <a:rPr lang="ja-JP" altLang="en-US" b="1" dirty="0">
                <a:solidFill>
                  <a:schemeClr val="bg1"/>
                </a:solidFill>
              </a:rPr>
              <a:t>．作業工程の整理及び課題対応　｜　令和</a:t>
            </a:r>
            <a:r>
              <a:rPr lang="en-US" altLang="ja-JP" b="1" dirty="0">
                <a:solidFill>
                  <a:schemeClr val="bg1"/>
                </a:solidFill>
              </a:rPr>
              <a:t>8</a:t>
            </a:r>
            <a:r>
              <a:rPr lang="ja-JP" altLang="en-US" b="1" dirty="0">
                <a:solidFill>
                  <a:schemeClr val="bg1"/>
                </a:solidFill>
              </a:rPr>
              <a:t>年度作業工程</a:t>
            </a:r>
          </a:p>
        </p:txBody>
      </p:sp>
      <p:sp>
        <p:nvSpPr>
          <p:cNvPr id="4" name="テキスト プレースホルダー 2">
            <a:extLst>
              <a:ext uri="{FF2B5EF4-FFF2-40B4-BE49-F238E27FC236}">
                <a16:creationId xmlns:a16="http://schemas.microsoft.com/office/drawing/2014/main" id="{FE3404CD-02AB-94B6-E38F-B77EF80166B5}"/>
              </a:ext>
            </a:extLst>
          </p:cNvPr>
          <p:cNvSpPr txBox="1">
            <a:spLocks/>
          </p:cNvSpPr>
          <p:nvPr/>
        </p:nvSpPr>
        <p:spPr>
          <a:xfrm>
            <a:off x="438828" y="718013"/>
            <a:ext cx="11314344" cy="11679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令和</a:t>
            </a:r>
            <a:r>
              <a:rPr lang="en-US" altLang="ja-JP" sz="1800" i="1" dirty="0"/>
              <a:t>8</a:t>
            </a:r>
            <a:r>
              <a:rPr lang="ja-JP" altLang="en-US" sz="1800" i="1" dirty="0"/>
              <a:t>年度の作業工程を記載してください</a:t>
            </a:r>
          </a:p>
        </p:txBody>
      </p:sp>
      <p:graphicFrame>
        <p:nvGraphicFramePr>
          <p:cNvPr id="5" name="表 4">
            <a:extLst>
              <a:ext uri="{FF2B5EF4-FFF2-40B4-BE49-F238E27FC236}">
                <a16:creationId xmlns:a16="http://schemas.microsoft.com/office/drawing/2014/main" id="{24B17D23-89F1-B18A-F9FD-424C5840CA7A}"/>
              </a:ext>
            </a:extLst>
          </p:cNvPr>
          <p:cNvGraphicFramePr>
            <a:graphicFrameLocks noGrp="1"/>
          </p:cNvGraphicFramePr>
          <p:nvPr>
            <p:extLst>
              <p:ext uri="{D42A27DB-BD31-4B8C-83A1-F6EECF244321}">
                <p14:modId xmlns:p14="http://schemas.microsoft.com/office/powerpoint/2010/main" val="2710181342"/>
              </p:ext>
            </p:extLst>
          </p:nvPr>
        </p:nvGraphicFramePr>
        <p:xfrm>
          <a:off x="136525" y="1242174"/>
          <a:ext cx="11896967" cy="4737288"/>
        </p:xfrm>
        <a:graphic>
          <a:graphicData uri="http://schemas.openxmlformats.org/drawingml/2006/table">
            <a:tbl>
              <a:tblPr firstRow="1" bandRow="1">
                <a:tableStyleId>{073A0DAA-6AF3-43AB-8588-CEC1D06C72B9}</a:tableStyleId>
              </a:tblPr>
              <a:tblGrid>
                <a:gridCol w="1739900">
                  <a:extLst>
                    <a:ext uri="{9D8B030D-6E8A-4147-A177-3AD203B41FA5}">
                      <a16:colId xmlns:a16="http://schemas.microsoft.com/office/drawing/2014/main" val="1802129273"/>
                    </a:ext>
                  </a:extLst>
                </a:gridCol>
                <a:gridCol w="1128563">
                  <a:extLst>
                    <a:ext uri="{9D8B030D-6E8A-4147-A177-3AD203B41FA5}">
                      <a16:colId xmlns:a16="http://schemas.microsoft.com/office/drawing/2014/main" val="4028887992"/>
                    </a:ext>
                  </a:extLst>
                </a:gridCol>
                <a:gridCol w="1128563">
                  <a:extLst>
                    <a:ext uri="{9D8B030D-6E8A-4147-A177-3AD203B41FA5}">
                      <a16:colId xmlns:a16="http://schemas.microsoft.com/office/drawing/2014/main" val="296721102"/>
                    </a:ext>
                  </a:extLst>
                </a:gridCol>
                <a:gridCol w="1128563">
                  <a:extLst>
                    <a:ext uri="{9D8B030D-6E8A-4147-A177-3AD203B41FA5}">
                      <a16:colId xmlns:a16="http://schemas.microsoft.com/office/drawing/2014/main" val="2975029625"/>
                    </a:ext>
                  </a:extLst>
                </a:gridCol>
                <a:gridCol w="1128563">
                  <a:extLst>
                    <a:ext uri="{9D8B030D-6E8A-4147-A177-3AD203B41FA5}">
                      <a16:colId xmlns:a16="http://schemas.microsoft.com/office/drawing/2014/main" val="2702558007"/>
                    </a:ext>
                  </a:extLst>
                </a:gridCol>
                <a:gridCol w="1128563">
                  <a:extLst>
                    <a:ext uri="{9D8B030D-6E8A-4147-A177-3AD203B41FA5}">
                      <a16:colId xmlns:a16="http://schemas.microsoft.com/office/drawing/2014/main" val="1676509983"/>
                    </a:ext>
                  </a:extLst>
                </a:gridCol>
                <a:gridCol w="1128563">
                  <a:extLst>
                    <a:ext uri="{9D8B030D-6E8A-4147-A177-3AD203B41FA5}">
                      <a16:colId xmlns:a16="http://schemas.microsoft.com/office/drawing/2014/main" val="1535829673"/>
                    </a:ext>
                  </a:extLst>
                </a:gridCol>
                <a:gridCol w="1128563">
                  <a:extLst>
                    <a:ext uri="{9D8B030D-6E8A-4147-A177-3AD203B41FA5}">
                      <a16:colId xmlns:a16="http://schemas.microsoft.com/office/drawing/2014/main" val="3209383265"/>
                    </a:ext>
                  </a:extLst>
                </a:gridCol>
                <a:gridCol w="1128563">
                  <a:extLst>
                    <a:ext uri="{9D8B030D-6E8A-4147-A177-3AD203B41FA5}">
                      <a16:colId xmlns:a16="http://schemas.microsoft.com/office/drawing/2014/main" val="858467170"/>
                    </a:ext>
                  </a:extLst>
                </a:gridCol>
                <a:gridCol w="1128563">
                  <a:extLst>
                    <a:ext uri="{9D8B030D-6E8A-4147-A177-3AD203B41FA5}">
                      <a16:colId xmlns:a16="http://schemas.microsoft.com/office/drawing/2014/main" val="3978869988"/>
                    </a:ext>
                  </a:extLst>
                </a:gridCol>
              </a:tblGrid>
              <a:tr h="365208">
                <a:tc>
                  <a:txBody>
                    <a:bodyPr/>
                    <a:lstStyle/>
                    <a:p>
                      <a:pPr algn="ctr"/>
                      <a:endParaRPr kumimoji="1" lang="ja-JP" altLang="en-US" sz="1400" dirty="0"/>
                    </a:p>
                  </a:txBody>
                  <a:tcPr anchor="ctr">
                    <a:solidFill>
                      <a:srgbClr val="1A3567"/>
                    </a:solidFill>
                  </a:tcPr>
                </a:tc>
                <a:tc>
                  <a:txBody>
                    <a:bodyPr/>
                    <a:lstStyle/>
                    <a:p>
                      <a:pPr algn="ctr"/>
                      <a:r>
                        <a:rPr kumimoji="1" lang="en-US" altLang="ja-JP" sz="1400" dirty="0"/>
                        <a:t>7</a:t>
                      </a:r>
                      <a:r>
                        <a:rPr kumimoji="1" lang="ja-JP" altLang="en-US" sz="1400" dirty="0"/>
                        <a:t>月</a:t>
                      </a:r>
                    </a:p>
                  </a:txBody>
                  <a:tcPr anchor="ctr">
                    <a:solidFill>
                      <a:srgbClr val="1A3567"/>
                    </a:solidFill>
                  </a:tcPr>
                </a:tc>
                <a:tc>
                  <a:txBody>
                    <a:bodyPr/>
                    <a:lstStyle/>
                    <a:p>
                      <a:pPr algn="ctr"/>
                      <a:r>
                        <a:rPr kumimoji="1" lang="en-US" altLang="ja-JP" sz="1400" dirty="0"/>
                        <a:t>8</a:t>
                      </a:r>
                      <a:r>
                        <a:rPr kumimoji="1" lang="ja-JP" altLang="en-US" sz="1400" dirty="0"/>
                        <a:t>月</a:t>
                      </a:r>
                    </a:p>
                  </a:txBody>
                  <a:tcPr anchor="ctr">
                    <a:solidFill>
                      <a:srgbClr val="1A3567"/>
                    </a:solidFill>
                  </a:tcPr>
                </a:tc>
                <a:tc>
                  <a:txBody>
                    <a:bodyPr/>
                    <a:lstStyle/>
                    <a:p>
                      <a:pPr algn="ctr"/>
                      <a:r>
                        <a:rPr kumimoji="1" lang="en-US" altLang="ja-JP" sz="1400" dirty="0"/>
                        <a:t>9</a:t>
                      </a:r>
                      <a:r>
                        <a:rPr kumimoji="1" lang="ja-JP" altLang="en-US" sz="1400" dirty="0"/>
                        <a:t>月</a:t>
                      </a:r>
                    </a:p>
                  </a:txBody>
                  <a:tcPr anchor="ctr">
                    <a:solidFill>
                      <a:srgbClr val="1A3567"/>
                    </a:solidFill>
                  </a:tcPr>
                </a:tc>
                <a:tc>
                  <a:txBody>
                    <a:bodyPr/>
                    <a:lstStyle/>
                    <a:p>
                      <a:pPr algn="ctr"/>
                      <a:r>
                        <a:rPr kumimoji="1" lang="en-US" altLang="ja-JP" sz="1400" dirty="0"/>
                        <a:t>10</a:t>
                      </a:r>
                      <a:r>
                        <a:rPr kumimoji="1" lang="ja-JP" altLang="en-US" sz="1400" dirty="0"/>
                        <a:t>月</a:t>
                      </a:r>
                    </a:p>
                  </a:txBody>
                  <a:tcPr anchor="ctr">
                    <a:solidFill>
                      <a:srgbClr val="1A3567"/>
                    </a:solidFill>
                  </a:tcPr>
                </a:tc>
                <a:tc>
                  <a:txBody>
                    <a:bodyPr/>
                    <a:lstStyle/>
                    <a:p>
                      <a:pPr algn="ctr"/>
                      <a:r>
                        <a:rPr kumimoji="1" lang="en-US" altLang="ja-JP" sz="1400" dirty="0"/>
                        <a:t>11</a:t>
                      </a:r>
                      <a:r>
                        <a:rPr kumimoji="1" lang="ja-JP" altLang="en-US" sz="1400" dirty="0"/>
                        <a:t>月</a:t>
                      </a:r>
                    </a:p>
                  </a:txBody>
                  <a:tcPr anchor="ctr">
                    <a:solidFill>
                      <a:srgbClr val="1A3567"/>
                    </a:solidFill>
                  </a:tcPr>
                </a:tc>
                <a:tc>
                  <a:txBody>
                    <a:bodyPr/>
                    <a:lstStyle/>
                    <a:p>
                      <a:pPr algn="ctr"/>
                      <a:r>
                        <a:rPr kumimoji="1" lang="en-US" altLang="ja-JP" sz="1400" dirty="0"/>
                        <a:t>12</a:t>
                      </a:r>
                      <a:r>
                        <a:rPr kumimoji="1" lang="ja-JP" altLang="en-US" sz="1400" dirty="0"/>
                        <a:t>月</a:t>
                      </a:r>
                    </a:p>
                  </a:txBody>
                  <a:tcPr anchor="ctr">
                    <a:solidFill>
                      <a:srgbClr val="1A3567"/>
                    </a:solidFill>
                  </a:tcPr>
                </a:tc>
                <a:tc>
                  <a:txBody>
                    <a:bodyPr/>
                    <a:lstStyle/>
                    <a:p>
                      <a:pPr algn="ctr"/>
                      <a:r>
                        <a:rPr kumimoji="1" lang="en-US" altLang="ja-JP" sz="1400" dirty="0"/>
                        <a:t>1</a:t>
                      </a:r>
                      <a:r>
                        <a:rPr kumimoji="1" lang="ja-JP" altLang="en-US" sz="1400" dirty="0"/>
                        <a:t>月</a:t>
                      </a:r>
                    </a:p>
                  </a:txBody>
                  <a:tcPr anchor="ctr">
                    <a:solidFill>
                      <a:srgbClr val="1A3567"/>
                    </a:solidFill>
                  </a:tcPr>
                </a:tc>
                <a:tc>
                  <a:txBody>
                    <a:bodyPr/>
                    <a:lstStyle/>
                    <a:p>
                      <a:pPr algn="ctr"/>
                      <a:r>
                        <a:rPr kumimoji="1" lang="en-US" altLang="ja-JP" sz="1400" dirty="0"/>
                        <a:t>2</a:t>
                      </a:r>
                      <a:r>
                        <a:rPr kumimoji="1" lang="ja-JP" altLang="en-US" sz="1400" dirty="0"/>
                        <a:t>月</a:t>
                      </a:r>
                    </a:p>
                  </a:txBody>
                  <a:tcPr anchor="ctr">
                    <a:solidFill>
                      <a:srgbClr val="1A3567"/>
                    </a:solidFill>
                  </a:tcPr>
                </a:tc>
                <a:tc>
                  <a:txBody>
                    <a:bodyPr/>
                    <a:lstStyle/>
                    <a:p>
                      <a:pPr algn="ctr"/>
                      <a:r>
                        <a:rPr kumimoji="1" lang="en-US" altLang="ja-JP" sz="1400" dirty="0"/>
                        <a:t>3</a:t>
                      </a:r>
                      <a:r>
                        <a:rPr kumimoji="1" lang="ja-JP" altLang="en-US" sz="1400" dirty="0"/>
                        <a:t>月</a:t>
                      </a:r>
                    </a:p>
                  </a:txBody>
                  <a:tcPr anchor="ctr">
                    <a:solidFill>
                      <a:srgbClr val="1A3567"/>
                    </a:solidFill>
                  </a:tcPr>
                </a:tc>
                <a:extLst>
                  <a:ext uri="{0D108BD9-81ED-4DB2-BD59-A6C34878D82A}">
                    <a16:rowId xmlns:a16="http://schemas.microsoft.com/office/drawing/2014/main" val="2087149246"/>
                  </a:ext>
                </a:extLst>
              </a:tr>
              <a:tr h="720000">
                <a:tc>
                  <a:txBody>
                    <a:bodyPr/>
                    <a:lstStyle/>
                    <a:p>
                      <a:r>
                        <a:rPr kumimoji="1" lang="ja-JP" altLang="en-US" sz="1400" b="1" dirty="0">
                          <a:solidFill>
                            <a:schemeClr val="tx1"/>
                          </a:solidFill>
                        </a:rPr>
                        <a:t>マイルストーン</a:t>
                      </a: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extLst>
                  <a:ext uri="{0D108BD9-81ED-4DB2-BD59-A6C34878D82A}">
                    <a16:rowId xmlns:a16="http://schemas.microsoft.com/office/drawing/2014/main" val="2674632892"/>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453430707"/>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530667271"/>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36483700"/>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113747425"/>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119603059"/>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480094615"/>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60792124"/>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3986029994"/>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73061795"/>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4169487004"/>
                  </a:ext>
                </a:extLst>
              </a:tr>
            </a:tbl>
          </a:graphicData>
        </a:graphic>
      </p:graphicFrame>
      <p:cxnSp>
        <p:nvCxnSpPr>
          <p:cNvPr id="6" name="直線矢印コネクタ 5">
            <a:extLst>
              <a:ext uri="{FF2B5EF4-FFF2-40B4-BE49-F238E27FC236}">
                <a16:creationId xmlns:a16="http://schemas.microsoft.com/office/drawing/2014/main" id="{CEB7556F-81DC-FF1A-96D0-0BD5ADA9DBB8}"/>
              </a:ext>
            </a:extLst>
          </p:cNvPr>
          <p:cNvCxnSpPr>
            <a:cxnSpLocks/>
          </p:cNvCxnSpPr>
          <p:nvPr/>
        </p:nvCxnSpPr>
        <p:spPr>
          <a:xfrm>
            <a:off x="1882452" y="2514568"/>
            <a:ext cx="66643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CDDA27E1-66E0-A56D-482E-EDB322ABC03F}"/>
              </a:ext>
            </a:extLst>
          </p:cNvPr>
          <p:cNvCxnSpPr>
            <a:cxnSpLocks/>
          </p:cNvCxnSpPr>
          <p:nvPr/>
        </p:nvCxnSpPr>
        <p:spPr>
          <a:xfrm>
            <a:off x="2533962" y="2880328"/>
            <a:ext cx="49498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4E657F9D-2E14-F120-C3CD-5CA833294995}"/>
              </a:ext>
            </a:extLst>
          </p:cNvPr>
          <p:cNvCxnSpPr>
            <a:cxnSpLocks/>
          </p:cNvCxnSpPr>
          <p:nvPr/>
        </p:nvCxnSpPr>
        <p:spPr>
          <a:xfrm>
            <a:off x="3014022" y="3234658"/>
            <a:ext cx="113506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613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4542D-2FB4-F9BA-0EE6-2D42DAD09B6A}"/>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C17D4F4F-7114-895E-9100-67AEE6B9FB46}"/>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C0B75DF7-7EA1-1500-0076-B25DC0C9F85D}"/>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3</a:t>
            </a:r>
            <a:r>
              <a:rPr lang="ja-JP" altLang="en-US" b="1" dirty="0">
                <a:solidFill>
                  <a:schemeClr val="bg1"/>
                </a:solidFill>
              </a:rPr>
              <a:t>．作業工程の整理及び課題対応　｜　令和</a:t>
            </a:r>
            <a:r>
              <a:rPr lang="en-US" altLang="ja-JP" b="1" dirty="0">
                <a:solidFill>
                  <a:schemeClr val="bg1"/>
                </a:solidFill>
              </a:rPr>
              <a:t>9</a:t>
            </a:r>
            <a:r>
              <a:rPr lang="ja-JP" altLang="en-US" b="1">
                <a:solidFill>
                  <a:schemeClr val="bg1"/>
                </a:solidFill>
              </a:rPr>
              <a:t>年度作業工程</a:t>
            </a:r>
            <a:endParaRPr lang="ja-JP" altLang="en-US" b="1" dirty="0">
              <a:solidFill>
                <a:schemeClr val="bg1"/>
              </a:solidFill>
            </a:endParaRPr>
          </a:p>
        </p:txBody>
      </p:sp>
      <p:sp>
        <p:nvSpPr>
          <p:cNvPr id="4" name="テキスト プレースホルダー 2">
            <a:extLst>
              <a:ext uri="{FF2B5EF4-FFF2-40B4-BE49-F238E27FC236}">
                <a16:creationId xmlns:a16="http://schemas.microsoft.com/office/drawing/2014/main" id="{45E43644-1D72-8335-0FB1-A36AF0BD1FB2}"/>
              </a:ext>
            </a:extLst>
          </p:cNvPr>
          <p:cNvSpPr txBox="1">
            <a:spLocks/>
          </p:cNvSpPr>
          <p:nvPr/>
        </p:nvSpPr>
        <p:spPr>
          <a:xfrm>
            <a:off x="438828" y="718013"/>
            <a:ext cx="11314344" cy="11679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令和</a:t>
            </a:r>
            <a:r>
              <a:rPr lang="en-US" altLang="ja-JP" sz="1800" i="1" dirty="0"/>
              <a:t>9</a:t>
            </a:r>
            <a:r>
              <a:rPr lang="ja-JP" altLang="en-US" sz="1800" i="1" dirty="0"/>
              <a:t>年度の作業工程を記載してください</a:t>
            </a:r>
          </a:p>
        </p:txBody>
      </p:sp>
      <p:graphicFrame>
        <p:nvGraphicFramePr>
          <p:cNvPr id="5" name="表 4">
            <a:extLst>
              <a:ext uri="{FF2B5EF4-FFF2-40B4-BE49-F238E27FC236}">
                <a16:creationId xmlns:a16="http://schemas.microsoft.com/office/drawing/2014/main" id="{82449D9D-9B9C-58BD-6A2C-74D8D20CF450}"/>
              </a:ext>
            </a:extLst>
          </p:cNvPr>
          <p:cNvGraphicFramePr>
            <a:graphicFrameLocks noGrp="1"/>
          </p:cNvGraphicFramePr>
          <p:nvPr/>
        </p:nvGraphicFramePr>
        <p:xfrm>
          <a:off x="136525" y="1242174"/>
          <a:ext cx="11890800" cy="4737288"/>
        </p:xfrm>
        <a:graphic>
          <a:graphicData uri="http://schemas.openxmlformats.org/drawingml/2006/table">
            <a:tbl>
              <a:tblPr firstRow="1" bandRow="1">
                <a:tableStyleId>{073A0DAA-6AF3-43AB-8588-CEC1D06C72B9}</a:tableStyleId>
              </a:tblPr>
              <a:tblGrid>
                <a:gridCol w="1738800">
                  <a:extLst>
                    <a:ext uri="{9D8B030D-6E8A-4147-A177-3AD203B41FA5}">
                      <a16:colId xmlns:a16="http://schemas.microsoft.com/office/drawing/2014/main" val="1802129273"/>
                    </a:ext>
                  </a:extLst>
                </a:gridCol>
                <a:gridCol w="846000">
                  <a:extLst>
                    <a:ext uri="{9D8B030D-6E8A-4147-A177-3AD203B41FA5}">
                      <a16:colId xmlns:a16="http://schemas.microsoft.com/office/drawing/2014/main" val="4028887992"/>
                    </a:ext>
                  </a:extLst>
                </a:gridCol>
                <a:gridCol w="846000">
                  <a:extLst>
                    <a:ext uri="{9D8B030D-6E8A-4147-A177-3AD203B41FA5}">
                      <a16:colId xmlns:a16="http://schemas.microsoft.com/office/drawing/2014/main" val="3043099270"/>
                    </a:ext>
                  </a:extLst>
                </a:gridCol>
                <a:gridCol w="846000">
                  <a:extLst>
                    <a:ext uri="{9D8B030D-6E8A-4147-A177-3AD203B41FA5}">
                      <a16:colId xmlns:a16="http://schemas.microsoft.com/office/drawing/2014/main" val="1168556126"/>
                    </a:ext>
                  </a:extLst>
                </a:gridCol>
                <a:gridCol w="846000">
                  <a:extLst>
                    <a:ext uri="{9D8B030D-6E8A-4147-A177-3AD203B41FA5}">
                      <a16:colId xmlns:a16="http://schemas.microsoft.com/office/drawing/2014/main" val="102142409"/>
                    </a:ext>
                  </a:extLst>
                </a:gridCol>
                <a:gridCol w="846000">
                  <a:extLst>
                    <a:ext uri="{9D8B030D-6E8A-4147-A177-3AD203B41FA5}">
                      <a16:colId xmlns:a16="http://schemas.microsoft.com/office/drawing/2014/main" val="296721102"/>
                    </a:ext>
                  </a:extLst>
                </a:gridCol>
                <a:gridCol w="846000">
                  <a:extLst>
                    <a:ext uri="{9D8B030D-6E8A-4147-A177-3AD203B41FA5}">
                      <a16:colId xmlns:a16="http://schemas.microsoft.com/office/drawing/2014/main" val="2975029625"/>
                    </a:ext>
                  </a:extLst>
                </a:gridCol>
                <a:gridCol w="846000">
                  <a:extLst>
                    <a:ext uri="{9D8B030D-6E8A-4147-A177-3AD203B41FA5}">
                      <a16:colId xmlns:a16="http://schemas.microsoft.com/office/drawing/2014/main" val="2702558007"/>
                    </a:ext>
                  </a:extLst>
                </a:gridCol>
                <a:gridCol w="846000">
                  <a:extLst>
                    <a:ext uri="{9D8B030D-6E8A-4147-A177-3AD203B41FA5}">
                      <a16:colId xmlns:a16="http://schemas.microsoft.com/office/drawing/2014/main" val="1676509983"/>
                    </a:ext>
                  </a:extLst>
                </a:gridCol>
                <a:gridCol w="846000">
                  <a:extLst>
                    <a:ext uri="{9D8B030D-6E8A-4147-A177-3AD203B41FA5}">
                      <a16:colId xmlns:a16="http://schemas.microsoft.com/office/drawing/2014/main" val="1535829673"/>
                    </a:ext>
                  </a:extLst>
                </a:gridCol>
                <a:gridCol w="846000">
                  <a:extLst>
                    <a:ext uri="{9D8B030D-6E8A-4147-A177-3AD203B41FA5}">
                      <a16:colId xmlns:a16="http://schemas.microsoft.com/office/drawing/2014/main" val="3209383265"/>
                    </a:ext>
                  </a:extLst>
                </a:gridCol>
                <a:gridCol w="846000">
                  <a:extLst>
                    <a:ext uri="{9D8B030D-6E8A-4147-A177-3AD203B41FA5}">
                      <a16:colId xmlns:a16="http://schemas.microsoft.com/office/drawing/2014/main" val="858467170"/>
                    </a:ext>
                  </a:extLst>
                </a:gridCol>
                <a:gridCol w="846000">
                  <a:extLst>
                    <a:ext uri="{9D8B030D-6E8A-4147-A177-3AD203B41FA5}">
                      <a16:colId xmlns:a16="http://schemas.microsoft.com/office/drawing/2014/main" val="3978869988"/>
                    </a:ext>
                  </a:extLst>
                </a:gridCol>
              </a:tblGrid>
              <a:tr h="365208">
                <a:tc>
                  <a:txBody>
                    <a:bodyPr/>
                    <a:lstStyle/>
                    <a:p>
                      <a:pPr algn="ctr"/>
                      <a:endParaRPr kumimoji="1" lang="ja-JP" altLang="en-US" sz="1400" dirty="0"/>
                    </a:p>
                  </a:txBody>
                  <a:tcPr anchor="ctr">
                    <a:solidFill>
                      <a:srgbClr val="1A3567"/>
                    </a:solidFill>
                  </a:tcPr>
                </a:tc>
                <a:tc>
                  <a:txBody>
                    <a:bodyPr/>
                    <a:lstStyle/>
                    <a:p>
                      <a:pPr algn="ctr"/>
                      <a:r>
                        <a:rPr kumimoji="1" lang="en-US" altLang="ja-JP" sz="1400" dirty="0"/>
                        <a:t>4</a:t>
                      </a:r>
                      <a:r>
                        <a:rPr kumimoji="1" lang="ja-JP" altLang="en-US" sz="1400" dirty="0"/>
                        <a:t>月</a:t>
                      </a:r>
                    </a:p>
                  </a:txBody>
                  <a:tcPr anchor="ctr">
                    <a:solidFill>
                      <a:srgbClr val="1A3567"/>
                    </a:solidFill>
                  </a:tcPr>
                </a:tc>
                <a:tc>
                  <a:txBody>
                    <a:bodyPr/>
                    <a:lstStyle/>
                    <a:p>
                      <a:pPr algn="ctr"/>
                      <a:r>
                        <a:rPr kumimoji="1" lang="en-US" altLang="ja-JP" sz="1400" dirty="0"/>
                        <a:t>5</a:t>
                      </a:r>
                      <a:r>
                        <a:rPr kumimoji="1" lang="ja-JP" altLang="en-US" sz="1400" dirty="0"/>
                        <a:t>月</a:t>
                      </a:r>
                    </a:p>
                  </a:txBody>
                  <a:tcPr anchor="ctr">
                    <a:solidFill>
                      <a:srgbClr val="1A3567"/>
                    </a:solidFill>
                  </a:tcPr>
                </a:tc>
                <a:tc>
                  <a:txBody>
                    <a:bodyPr/>
                    <a:lstStyle/>
                    <a:p>
                      <a:pPr algn="ctr"/>
                      <a:r>
                        <a:rPr kumimoji="1" lang="en-US" altLang="ja-JP" sz="1400" dirty="0"/>
                        <a:t>6</a:t>
                      </a:r>
                      <a:r>
                        <a:rPr kumimoji="1" lang="ja-JP" altLang="en-US" sz="1400" dirty="0"/>
                        <a:t>月</a:t>
                      </a:r>
                    </a:p>
                  </a:txBody>
                  <a:tcPr anchor="ctr">
                    <a:solidFill>
                      <a:srgbClr val="1A3567"/>
                    </a:solidFill>
                  </a:tcPr>
                </a:tc>
                <a:tc>
                  <a:txBody>
                    <a:bodyPr/>
                    <a:lstStyle/>
                    <a:p>
                      <a:pPr algn="ctr"/>
                      <a:r>
                        <a:rPr kumimoji="1" lang="en-US" altLang="ja-JP" sz="1400" dirty="0"/>
                        <a:t>7</a:t>
                      </a:r>
                      <a:r>
                        <a:rPr kumimoji="1" lang="ja-JP" altLang="en-US" sz="1400" dirty="0"/>
                        <a:t>月</a:t>
                      </a:r>
                    </a:p>
                  </a:txBody>
                  <a:tcPr anchor="ctr">
                    <a:solidFill>
                      <a:srgbClr val="1A3567"/>
                    </a:solidFill>
                  </a:tcPr>
                </a:tc>
                <a:tc>
                  <a:txBody>
                    <a:bodyPr/>
                    <a:lstStyle/>
                    <a:p>
                      <a:pPr algn="ctr"/>
                      <a:r>
                        <a:rPr kumimoji="1" lang="en-US" altLang="ja-JP" sz="1400" dirty="0"/>
                        <a:t>8</a:t>
                      </a:r>
                      <a:r>
                        <a:rPr kumimoji="1" lang="ja-JP" altLang="en-US" sz="1400" dirty="0"/>
                        <a:t>月</a:t>
                      </a:r>
                    </a:p>
                  </a:txBody>
                  <a:tcPr anchor="ctr">
                    <a:solidFill>
                      <a:srgbClr val="1A3567"/>
                    </a:solidFill>
                  </a:tcPr>
                </a:tc>
                <a:tc>
                  <a:txBody>
                    <a:bodyPr/>
                    <a:lstStyle/>
                    <a:p>
                      <a:pPr algn="ctr"/>
                      <a:r>
                        <a:rPr kumimoji="1" lang="en-US" altLang="ja-JP" sz="1400" dirty="0"/>
                        <a:t>9</a:t>
                      </a:r>
                      <a:r>
                        <a:rPr kumimoji="1" lang="ja-JP" altLang="en-US" sz="1400" dirty="0"/>
                        <a:t>月</a:t>
                      </a:r>
                    </a:p>
                  </a:txBody>
                  <a:tcPr anchor="ctr">
                    <a:solidFill>
                      <a:srgbClr val="1A3567"/>
                    </a:solidFill>
                  </a:tcPr>
                </a:tc>
                <a:tc>
                  <a:txBody>
                    <a:bodyPr/>
                    <a:lstStyle/>
                    <a:p>
                      <a:pPr algn="ctr"/>
                      <a:r>
                        <a:rPr kumimoji="1" lang="en-US" altLang="ja-JP" sz="1400" dirty="0"/>
                        <a:t>10</a:t>
                      </a:r>
                      <a:r>
                        <a:rPr kumimoji="1" lang="ja-JP" altLang="en-US" sz="1400" dirty="0"/>
                        <a:t>月</a:t>
                      </a:r>
                    </a:p>
                  </a:txBody>
                  <a:tcPr anchor="ctr">
                    <a:solidFill>
                      <a:srgbClr val="1A3567"/>
                    </a:solidFill>
                  </a:tcPr>
                </a:tc>
                <a:tc>
                  <a:txBody>
                    <a:bodyPr/>
                    <a:lstStyle/>
                    <a:p>
                      <a:pPr algn="ctr"/>
                      <a:r>
                        <a:rPr kumimoji="1" lang="en-US" altLang="ja-JP" sz="1400" dirty="0"/>
                        <a:t>11</a:t>
                      </a:r>
                      <a:r>
                        <a:rPr kumimoji="1" lang="ja-JP" altLang="en-US" sz="1400" dirty="0"/>
                        <a:t>月</a:t>
                      </a:r>
                    </a:p>
                  </a:txBody>
                  <a:tcPr anchor="ctr">
                    <a:solidFill>
                      <a:srgbClr val="1A3567"/>
                    </a:solidFill>
                  </a:tcPr>
                </a:tc>
                <a:tc>
                  <a:txBody>
                    <a:bodyPr/>
                    <a:lstStyle/>
                    <a:p>
                      <a:pPr algn="ctr"/>
                      <a:r>
                        <a:rPr kumimoji="1" lang="en-US" altLang="ja-JP" sz="1400" dirty="0"/>
                        <a:t>12</a:t>
                      </a:r>
                      <a:r>
                        <a:rPr kumimoji="1" lang="ja-JP" altLang="en-US" sz="1400" dirty="0"/>
                        <a:t>月</a:t>
                      </a:r>
                    </a:p>
                  </a:txBody>
                  <a:tcPr anchor="ctr">
                    <a:solidFill>
                      <a:srgbClr val="1A3567"/>
                    </a:solidFill>
                  </a:tcPr>
                </a:tc>
                <a:tc>
                  <a:txBody>
                    <a:bodyPr/>
                    <a:lstStyle/>
                    <a:p>
                      <a:pPr algn="ctr"/>
                      <a:r>
                        <a:rPr kumimoji="1" lang="en-US" altLang="ja-JP" sz="1400" dirty="0"/>
                        <a:t>1</a:t>
                      </a:r>
                      <a:r>
                        <a:rPr kumimoji="1" lang="ja-JP" altLang="en-US" sz="1400" dirty="0"/>
                        <a:t>月</a:t>
                      </a:r>
                    </a:p>
                  </a:txBody>
                  <a:tcPr anchor="ctr">
                    <a:solidFill>
                      <a:srgbClr val="1A3567"/>
                    </a:solidFill>
                  </a:tcPr>
                </a:tc>
                <a:tc>
                  <a:txBody>
                    <a:bodyPr/>
                    <a:lstStyle/>
                    <a:p>
                      <a:pPr algn="ctr"/>
                      <a:r>
                        <a:rPr kumimoji="1" lang="en-US" altLang="ja-JP" sz="1400" dirty="0"/>
                        <a:t>2</a:t>
                      </a:r>
                      <a:r>
                        <a:rPr kumimoji="1" lang="ja-JP" altLang="en-US" sz="1400" dirty="0"/>
                        <a:t>月</a:t>
                      </a:r>
                    </a:p>
                  </a:txBody>
                  <a:tcPr anchor="ctr">
                    <a:solidFill>
                      <a:srgbClr val="1A3567"/>
                    </a:solidFill>
                  </a:tcPr>
                </a:tc>
                <a:tc>
                  <a:txBody>
                    <a:bodyPr/>
                    <a:lstStyle/>
                    <a:p>
                      <a:pPr algn="ctr"/>
                      <a:r>
                        <a:rPr kumimoji="1" lang="en-US" altLang="ja-JP" sz="1400" dirty="0"/>
                        <a:t>3</a:t>
                      </a:r>
                      <a:r>
                        <a:rPr kumimoji="1" lang="ja-JP" altLang="en-US" sz="1400" dirty="0"/>
                        <a:t>月</a:t>
                      </a:r>
                    </a:p>
                  </a:txBody>
                  <a:tcPr anchor="ctr">
                    <a:solidFill>
                      <a:srgbClr val="1A3567"/>
                    </a:solidFill>
                  </a:tcPr>
                </a:tc>
                <a:extLst>
                  <a:ext uri="{0D108BD9-81ED-4DB2-BD59-A6C34878D82A}">
                    <a16:rowId xmlns:a16="http://schemas.microsoft.com/office/drawing/2014/main" val="2087149246"/>
                  </a:ext>
                </a:extLst>
              </a:tr>
              <a:tr h="720000">
                <a:tc>
                  <a:txBody>
                    <a:bodyPr/>
                    <a:lstStyle/>
                    <a:p>
                      <a:r>
                        <a:rPr kumimoji="1" lang="ja-JP" altLang="en-US" sz="1400" b="1" dirty="0">
                          <a:solidFill>
                            <a:schemeClr val="tx1"/>
                          </a:solidFill>
                        </a:rPr>
                        <a:t>マイルストーン</a:t>
                      </a: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accent3">
                        <a:lumMod val="20000"/>
                        <a:lumOff val="80000"/>
                      </a:schemeClr>
                    </a:solidFill>
                  </a:tcPr>
                </a:tc>
                <a:extLst>
                  <a:ext uri="{0D108BD9-81ED-4DB2-BD59-A6C34878D82A}">
                    <a16:rowId xmlns:a16="http://schemas.microsoft.com/office/drawing/2014/main" val="2674632892"/>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453430707"/>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530667271"/>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36483700"/>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113747425"/>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119603059"/>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2480094615"/>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60792124"/>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3986029994"/>
                  </a:ext>
                </a:extLst>
              </a:tr>
              <a:tr h="365208">
                <a:tc>
                  <a:txBody>
                    <a:bodyPr/>
                    <a:lstStyle/>
                    <a:p>
                      <a:endParaRPr kumimoji="1" lang="ja-JP" altLang="en-US" sz="140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1373061795"/>
                  </a:ext>
                </a:extLst>
              </a:tr>
              <a:tr h="365208">
                <a:tc>
                  <a:txBody>
                    <a:bodyPr/>
                    <a:lstStyle/>
                    <a:p>
                      <a:endParaRPr kumimoji="1" lang="ja-JP" altLang="en-US" sz="1400" dirty="0">
                        <a:solidFill>
                          <a:schemeClr val="tx1"/>
                        </a:solidFill>
                      </a:endParaRPr>
                    </a:p>
                  </a:txBody>
                  <a:tcPr anchor="ctr">
                    <a:solidFill>
                      <a:schemeClr val="accent3">
                        <a:lumMod val="20000"/>
                        <a:lumOff val="80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tc>
                  <a:txBody>
                    <a:bodyPr/>
                    <a:lstStyle/>
                    <a:p>
                      <a:endParaRPr kumimoji="1" lang="ja-JP" altLang="en-US" sz="1400" dirty="0">
                        <a:solidFill>
                          <a:schemeClr val="tx1"/>
                        </a:solidFill>
                      </a:endParaRPr>
                    </a:p>
                  </a:txBody>
                  <a:tcPr anchor="ctr">
                    <a:solidFill>
                      <a:schemeClr val="bg1">
                        <a:lumMod val="85000"/>
                      </a:schemeClr>
                    </a:solidFill>
                  </a:tcPr>
                </a:tc>
                <a:extLst>
                  <a:ext uri="{0D108BD9-81ED-4DB2-BD59-A6C34878D82A}">
                    <a16:rowId xmlns:a16="http://schemas.microsoft.com/office/drawing/2014/main" val="4169487004"/>
                  </a:ext>
                </a:extLst>
              </a:tr>
            </a:tbl>
          </a:graphicData>
        </a:graphic>
      </p:graphicFrame>
      <p:cxnSp>
        <p:nvCxnSpPr>
          <p:cNvPr id="6" name="直線矢印コネクタ 5">
            <a:extLst>
              <a:ext uri="{FF2B5EF4-FFF2-40B4-BE49-F238E27FC236}">
                <a16:creationId xmlns:a16="http://schemas.microsoft.com/office/drawing/2014/main" id="{CB93BAC0-DFAA-A249-12F8-980A44B66068}"/>
              </a:ext>
            </a:extLst>
          </p:cNvPr>
          <p:cNvCxnSpPr>
            <a:cxnSpLocks/>
          </p:cNvCxnSpPr>
          <p:nvPr/>
        </p:nvCxnSpPr>
        <p:spPr>
          <a:xfrm>
            <a:off x="1916742" y="2514568"/>
            <a:ext cx="78073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03ABA836-9937-A7A9-8197-98C16BA479ED}"/>
              </a:ext>
            </a:extLst>
          </p:cNvPr>
          <p:cNvCxnSpPr>
            <a:cxnSpLocks/>
          </p:cNvCxnSpPr>
          <p:nvPr/>
        </p:nvCxnSpPr>
        <p:spPr>
          <a:xfrm>
            <a:off x="2739702" y="2880328"/>
            <a:ext cx="49498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B354FA9A-AEF8-7A1D-AA7D-42C625E09FC2}"/>
              </a:ext>
            </a:extLst>
          </p:cNvPr>
          <p:cNvCxnSpPr>
            <a:cxnSpLocks/>
          </p:cNvCxnSpPr>
          <p:nvPr/>
        </p:nvCxnSpPr>
        <p:spPr>
          <a:xfrm>
            <a:off x="3276912" y="3234658"/>
            <a:ext cx="1112208" cy="0"/>
          </a:xfrm>
          <a:prstGeom prst="straightConnector1">
            <a:avLst/>
          </a:prstGeom>
          <a:ln w="25400">
            <a:solidFill>
              <a:schemeClr val="accent2">
                <a:lumMod val="75000"/>
              </a:schemeClr>
            </a:solidFill>
            <a:headEnd type="arrow" w="lg" len="med"/>
            <a:tailEnd type="arrow"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1089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73E4F-62CD-5779-095B-0F4960C4014D}"/>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19DD7518-770A-1763-D916-FCA4E7A8642C}"/>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E1378E86-0630-3A48-ECE2-9D75A1CFF0C4}"/>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3</a:t>
            </a:r>
            <a:r>
              <a:rPr lang="ja-JP" altLang="en-US" b="1" dirty="0">
                <a:solidFill>
                  <a:schemeClr val="bg1"/>
                </a:solidFill>
              </a:rPr>
              <a:t>．作業工程の整理及び課題対応　｜　課題対応手法等</a:t>
            </a:r>
            <a:endParaRPr lang="en-US" b="1" dirty="0">
              <a:solidFill>
                <a:schemeClr val="bg1"/>
              </a:solidFill>
            </a:endParaRPr>
          </a:p>
        </p:txBody>
      </p:sp>
      <p:sp>
        <p:nvSpPr>
          <p:cNvPr id="4" name="テキスト プレースホルダー 2">
            <a:extLst>
              <a:ext uri="{FF2B5EF4-FFF2-40B4-BE49-F238E27FC236}">
                <a16:creationId xmlns:a16="http://schemas.microsoft.com/office/drawing/2014/main" id="{6801DBC9-B4EB-61CD-686D-8548E190A49D}"/>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課題対応手法等として、以下の内容を必ず記載してください</a:t>
            </a:r>
          </a:p>
          <a:p>
            <a:pPr>
              <a:lnSpc>
                <a:spcPct val="150000"/>
              </a:lnSpc>
              <a:spcBef>
                <a:spcPts val="0"/>
              </a:spcBef>
            </a:pPr>
            <a:r>
              <a:rPr lang="ja-JP" altLang="en-US" sz="1800" i="1" dirty="0"/>
              <a:t>課題対応手法</a:t>
            </a:r>
          </a:p>
          <a:p>
            <a:pPr>
              <a:lnSpc>
                <a:spcPct val="150000"/>
              </a:lnSpc>
              <a:spcBef>
                <a:spcPts val="0"/>
              </a:spcBef>
            </a:pPr>
            <a:r>
              <a:rPr lang="ja-JP" altLang="en-US" sz="1800" i="1" dirty="0"/>
              <a:t>知見の提供及び支援に必要な体制</a:t>
            </a:r>
          </a:p>
          <a:p>
            <a:pPr marL="182563" indent="0">
              <a:lnSpc>
                <a:spcPct val="150000"/>
              </a:lnSpc>
              <a:spcBef>
                <a:spcPts val="0"/>
              </a:spcBef>
              <a:buNone/>
            </a:pPr>
            <a:r>
              <a:rPr lang="ja-JP" altLang="en-US" sz="1800" i="1" dirty="0"/>
              <a:t>ただし、「知見の提供及び支援に必要な体制」に関しては個人名等の大学等が特定及び類推できる記載は行わず、役職や保有する過去の実績や知見等の強み等を記載することで、必要な体制を満たしていることを証明すること</a:t>
            </a:r>
          </a:p>
        </p:txBody>
      </p:sp>
    </p:spTree>
    <p:extLst>
      <p:ext uri="{BB962C8B-B14F-4D97-AF65-F5344CB8AC3E}">
        <p14:creationId xmlns:p14="http://schemas.microsoft.com/office/powerpoint/2010/main" val="1268102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1C327-1690-CFDA-AC99-AD886B15D284}"/>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F040CB0F-E556-B379-3B50-A6E09231ADD9}"/>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75C6DB27-92E2-05EA-8495-494B0D667AD6}"/>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4</a:t>
            </a:r>
            <a:r>
              <a:rPr lang="ja-JP" altLang="en-US" b="1" dirty="0">
                <a:solidFill>
                  <a:schemeClr val="bg1"/>
                </a:solidFill>
              </a:rPr>
              <a:t>．言語モデルの研究・構築実績</a:t>
            </a:r>
            <a:endParaRPr lang="en-US" b="1" dirty="0">
              <a:solidFill>
                <a:schemeClr val="bg1"/>
              </a:solidFill>
            </a:endParaRPr>
          </a:p>
        </p:txBody>
      </p:sp>
      <p:sp>
        <p:nvSpPr>
          <p:cNvPr id="4" name="テキスト プレースホルダー 2">
            <a:extLst>
              <a:ext uri="{FF2B5EF4-FFF2-40B4-BE49-F238E27FC236}">
                <a16:creationId xmlns:a16="http://schemas.microsoft.com/office/drawing/2014/main" id="{4076179A-4DE8-D2FF-235F-093AD494FD6E}"/>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言語モデルの研究・構築実績として、以下の内容を必ず記載してください</a:t>
            </a:r>
            <a:endParaRPr lang="en-US" altLang="ja-JP" sz="1800" i="1" dirty="0"/>
          </a:p>
          <a:p>
            <a:pPr>
              <a:lnSpc>
                <a:spcPct val="150000"/>
              </a:lnSpc>
              <a:spcBef>
                <a:spcPts val="0"/>
              </a:spcBef>
            </a:pPr>
            <a:r>
              <a:rPr lang="ja-JP" altLang="en-US" sz="1800" i="1" dirty="0"/>
              <a:t>日本語言語モデルに関する研究（論文発表等）実績</a:t>
            </a:r>
          </a:p>
          <a:p>
            <a:pPr>
              <a:lnSpc>
                <a:spcPct val="150000"/>
              </a:lnSpc>
              <a:spcBef>
                <a:spcPts val="0"/>
              </a:spcBef>
            </a:pPr>
            <a:r>
              <a:rPr lang="ja-JP" altLang="en-US" sz="1800" i="1" dirty="0"/>
              <a:t>特定業務に特化した</a:t>
            </a:r>
            <a:r>
              <a:rPr lang="en-US" altLang="ja-JP" sz="1800" i="1" dirty="0"/>
              <a:t>AI</a:t>
            </a:r>
            <a:r>
              <a:rPr lang="ja-JP" altLang="en-US" sz="1800" i="1" dirty="0"/>
              <a:t>モデルの構築・導入の実績</a:t>
            </a:r>
          </a:p>
        </p:txBody>
      </p:sp>
    </p:spTree>
    <p:extLst>
      <p:ext uri="{BB962C8B-B14F-4D97-AF65-F5344CB8AC3E}">
        <p14:creationId xmlns:p14="http://schemas.microsoft.com/office/powerpoint/2010/main" val="3595029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D20EE-0E15-969A-A190-CD6889CAB562}"/>
            </a:ext>
          </a:extLst>
        </p:cNvPr>
        <p:cNvGrpSpPr/>
        <p:nvPr/>
      </p:nvGrpSpPr>
      <p:grpSpPr>
        <a:xfrm>
          <a:off x="0" y="0"/>
          <a:ext cx="0" cy="0"/>
          <a:chOff x="0" y="0"/>
          <a:chExt cx="0" cy="0"/>
        </a:xfrm>
      </p:grpSpPr>
      <p:sp>
        <p:nvSpPr>
          <p:cNvPr id="2" name="Shape 1">
            <a:extLst>
              <a:ext uri="{FF2B5EF4-FFF2-40B4-BE49-F238E27FC236}">
                <a16:creationId xmlns:a16="http://schemas.microsoft.com/office/drawing/2014/main" id="{0615CB34-37A0-1441-D144-702D8CEAD35B}"/>
              </a:ext>
            </a:extLst>
          </p:cNvPr>
          <p:cNvSpPr/>
          <p:nvPr/>
        </p:nvSpPr>
        <p:spPr>
          <a:xfrm>
            <a:off x="0" y="0"/>
            <a:ext cx="12188952" cy="658368"/>
          </a:xfrm>
          <a:prstGeom prst="rect">
            <a:avLst/>
          </a:prstGeom>
          <a:solidFill>
            <a:srgbClr val="1A3567"/>
          </a:solidFill>
          <a:ln w="12700">
            <a:solidFill>
              <a:srgbClr val="1A3567"/>
            </a:solidFill>
            <a:prstDash val="solid"/>
          </a:ln>
        </p:spPr>
        <p:txBody>
          <a:bodyPr/>
          <a:lstStyle/>
          <a:p>
            <a:endParaRPr lang="ja-JP" altLang="en-US"/>
          </a:p>
        </p:txBody>
      </p:sp>
      <p:sp>
        <p:nvSpPr>
          <p:cNvPr id="3" name="Text 2">
            <a:extLst>
              <a:ext uri="{FF2B5EF4-FFF2-40B4-BE49-F238E27FC236}">
                <a16:creationId xmlns:a16="http://schemas.microsoft.com/office/drawing/2014/main" id="{7BD6E2D7-2864-4808-9E87-AFF7651F2DCF}"/>
              </a:ext>
            </a:extLst>
          </p:cNvPr>
          <p:cNvSpPr/>
          <p:nvPr/>
        </p:nvSpPr>
        <p:spPr>
          <a:xfrm>
            <a:off x="292608" y="0"/>
            <a:ext cx="8686800" cy="658368"/>
          </a:xfrm>
          <a:prstGeom prst="rect">
            <a:avLst/>
          </a:prstGeom>
          <a:noFill/>
          <a:ln/>
        </p:spPr>
        <p:txBody>
          <a:bodyPr wrap="square" lIns="0" tIns="0" rIns="0" bIns="0" rtlCol="0" anchor="ctr"/>
          <a:lstStyle/>
          <a:p>
            <a:r>
              <a:rPr lang="en-US" altLang="ja-JP" b="1" dirty="0">
                <a:solidFill>
                  <a:schemeClr val="bg1"/>
                </a:solidFill>
              </a:rPr>
              <a:t>5</a:t>
            </a:r>
            <a:r>
              <a:rPr lang="ja-JP" altLang="en-US" b="1" dirty="0">
                <a:solidFill>
                  <a:schemeClr val="bg1"/>
                </a:solidFill>
              </a:rPr>
              <a:t>．行政特化型国産</a:t>
            </a:r>
            <a:r>
              <a:rPr lang="en-US" altLang="ja-JP" b="1" dirty="0">
                <a:solidFill>
                  <a:schemeClr val="bg1"/>
                </a:solidFill>
              </a:rPr>
              <a:t>AI</a:t>
            </a:r>
            <a:r>
              <a:rPr lang="ja-JP" altLang="en-US" b="1" dirty="0">
                <a:solidFill>
                  <a:schemeClr val="bg1"/>
                </a:solidFill>
              </a:rPr>
              <a:t>モデルの構成</a:t>
            </a:r>
          </a:p>
        </p:txBody>
      </p:sp>
      <p:sp>
        <p:nvSpPr>
          <p:cNvPr id="4" name="テキスト プレースホルダー 2">
            <a:extLst>
              <a:ext uri="{FF2B5EF4-FFF2-40B4-BE49-F238E27FC236}">
                <a16:creationId xmlns:a16="http://schemas.microsoft.com/office/drawing/2014/main" id="{1605FCF9-9AA2-5533-B1F0-0E629D19A0E6}"/>
              </a:ext>
            </a:extLst>
          </p:cNvPr>
          <p:cNvSpPr txBox="1">
            <a:spLocks/>
          </p:cNvSpPr>
          <p:nvPr/>
        </p:nvSpPr>
        <p:spPr>
          <a:xfrm>
            <a:off x="438828" y="889462"/>
            <a:ext cx="11314344" cy="5685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spcBef>
                <a:spcPts val="0"/>
              </a:spcBef>
              <a:buNone/>
            </a:pPr>
            <a:r>
              <a:rPr lang="ja-JP" altLang="en-US" sz="1800" i="1" dirty="0"/>
              <a:t>行政特化型国産</a:t>
            </a:r>
            <a:r>
              <a:rPr lang="en-US" altLang="ja-JP" sz="1800" i="1" dirty="0"/>
              <a:t>AI</a:t>
            </a:r>
            <a:r>
              <a:rPr lang="ja-JP" altLang="en-US" sz="1800" i="1" dirty="0"/>
              <a:t>モデルの構成について、以下の内容を必ず記載してください</a:t>
            </a:r>
            <a:endParaRPr lang="en-US" altLang="ja-JP" sz="1800" i="1" dirty="0"/>
          </a:p>
          <a:p>
            <a:pPr>
              <a:lnSpc>
                <a:spcPct val="150000"/>
              </a:lnSpc>
              <a:spcBef>
                <a:spcPts val="0"/>
              </a:spcBef>
            </a:pPr>
            <a:r>
              <a:rPr lang="en-US" altLang="ja-JP" sz="1800" i="1" dirty="0"/>
              <a:t>AI</a:t>
            </a:r>
            <a:r>
              <a:rPr lang="ja-JP" altLang="en-US" sz="1800" i="1" dirty="0"/>
              <a:t>モデルの構成（アーキテクチャ、モデル実装要素等）</a:t>
            </a:r>
          </a:p>
          <a:p>
            <a:pPr>
              <a:lnSpc>
                <a:spcPct val="150000"/>
              </a:lnSpc>
              <a:spcBef>
                <a:spcPts val="0"/>
              </a:spcBef>
            </a:pPr>
            <a:r>
              <a:rPr lang="ja-JP" altLang="en-US" sz="1800" i="1" dirty="0"/>
              <a:t>一部海外製品を利用する場合、対象製品の選定理由及び利用方法</a:t>
            </a:r>
          </a:p>
        </p:txBody>
      </p:sp>
    </p:spTree>
    <p:extLst>
      <p:ext uri="{BB962C8B-B14F-4D97-AF65-F5344CB8AC3E}">
        <p14:creationId xmlns:p14="http://schemas.microsoft.com/office/powerpoint/2010/main" val="53861319"/>
      </p:ext>
    </p:extLst>
  </p:cSld>
  <p:clrMapOvr>
    <a:masterClrMapping/>
  </p:clrMapOvr>
</p:sld>
</file>

<file path=ppt/theme/theme1.xml><?xml version="1.0" encoding="utf-8"?>
<a:theme xmlns:a="http://schemas.openxmlformats.org/drawingml/2006/main" name="テーマ1">
  <a:themeElements>
    <a:clrScheme name="ユーザー定義 9">
      <a:dk1>
        <a:sysClr val="windowText" lastClr="000000"/>
      </a:dk1>
      <a:lt1>
        <a:sysClr val="window" lastClr="FFFFFF"/>
      </a:lt1>
      <a:dk2>
        <a:srgbClr val="404040"/>
      </a:dk2>
      <a:lt2>
        <a:srgbClr val="0D1B3E"/>
      </a:lt2>
      <a:accent1>
        <a:srgbClr val="0ABAB5"/>
      </a:accent1>
      <a:accent2>
        <a:srgbClr val="FB8955"/>
      </a:accent2>
      <a:accent3>
        <a:srgbClr val="2474D1"/>
      </a:accent3>
      <a:accent4>
        <a:srgbClr val="81D8D0"/>
      </a:accent4>
      <a:accent5>
        <a:srgbClr val="D63372"/>
      </a:accent5>
      <a:accent6>
        <a:srgbClr val="F8F0DB"/>
      </a:accent6>
      <a:hlink>
        <a:srgbClr val="0070C0"/>
      </a:hlink>
      <a:folHlink>
        <a:srgbClr val="3EBBF0"/>
      </a:folHlink>
    </a:clrScheme>
    <a:fontScheme name="ユーザー定義 1">
      <a:majorFont>
        <a:latin typeface="游ゴシック"/>
        <a:ea typeface="游ゴシック"/>
        <a:cs typeface=""/>
      </a:majorFont>
      <a:minorFont>
        <a:latin typeface="游ゴシック"/>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lumMod val="75000"/>
          </a:schemeClr>
        </a:solidFill>
        <a:ln w="63500">
          <a:noFill/>
        </a:ln>
      </a:spPr>
      <a:bodyPr rot="0" spcFirstLastPara="0" vertOverflow="overflow" horzOverflow="overflow" vert="horz" wrap="none" lIns="0" tIns="0" rIns="0" bIns="0" numCol="1" spcCol="0" rtlCol="0" fromWordArt="0" anchor="ctr" anchorCtr="0" forceAA="0" compatLnSpc="1">
        <a:prstTxWarp prst="textNoShape">
          <a:avLst/>
        </a:prstTxWarp>
        <a:noAutofit/>
      </a:bodyPr>
      <a:lstStyle>
        <a:defPPr algn="ctr">
          <a:defRPr kumimoji="1" sz="1400" b="1" dirty="0">
            <a:latin typeface="+mn-ea"/>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12700" cap="flat" cmpd="sng" algn="ctr">
          <a:solidFill>
            <a:schemeClr val="tx1">
              <a:lumMod val="75000"/>
              <a:lumOff val="25000"/>
            </a:schemeClr>
          </a:solidFill>
          <a:prstDash val="solid"/>
          <a:headEnd type="none"/>
          <a:tailEnd type="none"/>
        </a:ln>
        <a:effectLst/>
      </a:spPr>
      <a:bodyPr/>
      <a:lstStyle/>
    </a:lnDef>
    <a:txDef>
      <a:spPr>
        <a:noFill/>
        <a:ln>
          <a:noFill/>
        </a:ln>
      </a:spPr>
      <a:bodyPr wrap="none" lIns="0" tIns="0" rIns="0" bIns="0" rtlCol="0">
        <a:spAutoFit/>
      </a:bodyPr>
      <a:lstStyle>
        <a:defPPr>
          <a:defRPr sz="1200" b="1" dirty="0" smtClean="0">
            <a:solidFill>
              <a:schemeClr val="accent5">
                <a:lumMod val="75000"/>
              </a:schemeClr>
            </a:solidFill>
            <a:latin typeface="+mn-ea"/>
          </a:defRPr>
        </a:defPPr>
      </a:lstStyle>
    </a:txDef>
  </a:objectDefaults>
  <a:extraClrSchemeLst/>
  <a:extLst>
    <a:ext uri="{05A4C25C-085E-4340-85A3-A5531E510DB2}">
      <thm15:themeFamily xmlns:thm15="http://schemas.microsoft.com/office/thememl/2012/main" name="テーマ1" id="{839935C2-BD63-4A04-80FC-B0E6663869B1}" vid="{2A6EF538-2FD4-4AED-8B53-F438C465C68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F4313D1CF002C4F82637C67FAD63337" ma:contentTypeVersion="11" ma:contentTypeDescription="新しいドキュメントを作成します。" ma:contentTypeScope="" ma:versionID="a84b95cbb344f36312335eb9ae67e458">
  <xsd:schema xmlns:xsd="http://www.w3.org/2001/XMLSchema" xmlns:xs="http://www.w3.org/2001/XMLSchema" xmlns:p="http://schemas.microsoft.com/office/2006/metadata/properties" xmlns:ns2="ebc03e36-7897-45ac-9203-b5bdf85bbd7c" xmlns:ns3="4b84c7a7-1b21-4c3c-941d-a130a56c01ca" targetNamespace="http://schemas.microsoft.com/office/2006/metadata/properties" ma:root="true" ma:fieldsID="07b6bbfa624a184a70cecd20655017de" ns2:_="" ns3:_="">
    <xsd:import namespace="ebc03e36-7897-45ac-9203-b5bdf85bbd7c"/>
    <xsd:import namespace="4b84c7a7-1b21-4c3c-941d-a130a56c01c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c03e36-7897-45ac-9203-b5bdf85bbd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b84c7a7-1b21-4c3c-941d-a130a56c01c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83c25a0-f5b0-4e40-b7d0-b2a68e3b410c}" ma:internalName="TaxCatchAll" ma:showField="CatchAllData" ma:web="4b84c7a7-1b21-4c3c-941d-a130a56c01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b84c7a7-1b21-4c3c-941d-a130a56c01ca" xsi:nil="true"/>
    <lcf76f155ced4ddcb4097134ff3c332f xmlns="ebc03e36-7897-45ac-9203-b5bdf85bbd7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9717F5-F482-4FF3-8B37-51E7AC5E26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c03e36-7897-45ac-9203-b5bdf85bbd7c"/>
    <ds:schemaRef ds:uri="4b84c7a7-1b21-4c3c-941d-a130a56c01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5F2CF0-BD60-40E0-9B67-7E9571803D0D}">
  <ds:schemaRefs>
    <ds:schemaRef ds:uri="0edd966d-d04a-4525-a0cb-143c2a183622"/>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http://purl.org/dc/terms/"/>
    <ds:schemaRef ds:uri="http://purl.org/dc/dcmitype/"/>
    <ds:schemaRef ds:uri="http://schemas.openxmlformats.org/package/2006/metadata/core-properties"/>
    <ds:schemaRef ds:uri="3d02b007-38f9-4305-b1bd-1c2c0dfa93dd"/>
    <ds:schemaRef ds:uri="http://purl.org/dc/elements/1.1/"/>
    <ds:schemaRef ds:uri="4b84c7a7-1b21-4c3c-941d-a130a56c01ca"/>
    <ds:schemaRef ds:uri="ebc03e36-7897-45ac-9203-b5bdf85bbd7c"/>
  </ds:schemaRefs>
</ds:datastoreItem>
</file>

<file path=customXml/itemProps3.xml><?xml version="1.0" encoding="utf-8"?>
<ds:datastoreItem xmlns:ds="http://schemas.openxmlformats.org/officeDocument/2006/customXml" ds:itemID="{B5398BB1-BEE1-4AE8-BAFD-2CEC253663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4600</TotalTime>
  <Words>714</Words>
  <Application>Microsoft Office PowerPoint</Application>
  <PresentationFormat>ワイド画面</PresentationFormat>
  <Paragraphs>92</Paragraphs>
  <Slides>14</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Yu Gothic UI</vt:lpstr>
      <vt:lpstr>游ゴシック</vt:lpstr>
      <vt:lpstr>游ゴシック</vt:lpstr>
      <vt:lpstr>Arial</vt:lpstr>
      <vt:lpstr>テーマ1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188</cp:revision>
  <dcterms:created xsi:type="dcterms:W3CDTF">2023-02-08T08:54:20Z</dcterms:created>
  <dcterms:modified xsi:type="dcterms:W3CDTF">2026-05-13T07:41:58Z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0x0101000F4313D1CF002C4F82637C67FAD63337</vt:lpwstr>
  </property>
  <property fmtid="{D5CDD505-2E9C-101B-9397-08002B2CF9AE}" pid="3" name="MSIP_Label_4434c97d-8ab1-48ff-a40e-6511b83ece5b_Enabled">
    <vt:lpwstr>true</vt:lpwstr>
  </property>
  <property fmtid="{D5CDD505-2E9C-101B-9397-08002B2CF9AE}" pid="4" name="MSIP_Label_4434c97d-8ab1-48ff-a40e-6511b83ece5b_SetDate">
    <vt:lpwstr>2024-12-06T00:36:35Z</vt:lpwstr>
  </property>
  <property fmtid="{D5CDD505-2E9C-101B-9397-08002B2CF9AE}" pid="5" name="MSIP_Label_4434c97d-8ab1-48ff-a40e-6511b83ece5b_Method">
    <vt:lpwstr>Standard</vt:lpwstr>
  </property>
  <property fmtid="{D5CDD505-2E9C-101B-9397-08002B2CF9AE}" pid="6" name="MSIP_Label_4434c97d-8ab1-48ff-a40e-6511b83ece5b_Name">
    <vt:lpwstr>GTT Public</vt:lpwstr>
  </property>
  <property fmtid="{D5CDD505-2E9C-101B-9397-08002B2CF9AE}" pid="7" name="MSIP_Label_4434c97d-8ab1-48ff-a40e-6511b83ece5b_SiteId">
    <vt:lpwstr>9d3e2e69-df2b-4c53-bac1-dd09f0728a7d</vt:lpwstr>
  </property>
  <property fmtid="{D5CDD505-2E9C-101B-9397-08002B2CF9AE}" pid="8" name="MSIP_Label_4434c97d-8ab1-48ff-a40e-6511b83ece5b_ActionId">
    <vt:lpwstr>072a62ae-7d3e-4615-85f4-5ede86ebcb1c</vt:lpwstr>
  </property>
  <property fmtid="{D5CDD505-2E9C-101B-9397-08002B2CF9AE}" pid="9" name="MSIP_Label_4434c97d-8ab1-48ff-a40e-6511b83ece5b_ContentBits">
    <vt:lpwstr>0</vt:lpwstr>
  </property>
  <property fmtid="{D5CDD505-2E9C-101B-9397-08002B2CF9AE}" pid="10" name="MediaServiceImageTags">
    <vt:lpwstr/>
  </property>
</Properties>
</file>